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57" r:id="rId5"/>
    <p:sldId id="418" r:id="rId6"/>
    <p:sldId id="407" r:id="rId7"/>
    <p:sldId id="429" r:id="rId8"/>
    <p:sldId id="430" r:id="rId9"/>
    <p:sldId id="406" r:id="rId10"/>
    <p:sldId id="423" r:id="rId11"/>
    <p:sldId id="424" r:id="rId12"/>
    <p:sldId id="425" r:id="rId13"/>
    <p:sldId id="435" r:id="rId14"/>
    <p:sldId id="438" r:id="rId15"/>
    <p:sldId id="436" r:id="rId16"/>
    <p:sldId id="439" r:id="rId17"/>
    <p:sldId id="432" r:id="rId18"/>
    <p:sldId id="434" r:id="rId19"/>
    <p:sldId id="276" r:id="rId20"/>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5" autoAdjust="0"/>
    <p:restoredTop sz="76675" autoAdjust="0"/>
  </p:normalViewPr>
  <p:slideViewPr>
    <p:cSldViewPr snapToGrid="0">
      <p:cViewPr varScale="1">
        <p:scale>
          <a:sx n="79" d="100"/>
          <a:sy n="79" d="100"/>
        </p:scale>
        <p:origin x="114" y="5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FD948F4-B17A-4578-9407-555D91C17E4F}" type="datetimeFigureOut">
              <a:rPr lang="en-NZ" smtClean="0"/>
              <a:t>6/06/2025</a:t>
            </a:fld>
            <a:endParaRPr lang="en-NZ"/>
          </a:p>
        </p:txBody>
      </p:sp>
      <p:sp>
        <p:nvSpPr>
          <p:cNvPr id="4" name="Slide Image Placeholder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8BD82E21-5031-4E2E-BCD6-09B1096B8179}" type="slidenum">
              <a:rPr lang="en-NZ" smtClean="0"/>
              <a:t>‹#›</a:t>
            </a:fld>
            <a:endParaRPr lang="en-NZ"/>
          </a:p>
        </p:txBody>
      </p:sp>
    </p:spTree>
    <p:extLst>
      <p:ext uri="{BB962C8B-B14F-4D97-AF65-F5344CB8AC3E}">
        <p14:creationId xmlns:p14="http://schemas.microsoft.com/office/powerpoint/2010/main" val="216017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gtlaw.com.au/knowledge/case-dismissed-full-court-dismisses-appeal-cussons-cartel-proceedings"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accc.gov.au/media-release/tasports-declared-to-have-misused-its-market-power"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accc.gov.au/media-release/mastercard-in-court-for-alleged-misuse-of-market-power-over-card-payments"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683-230131-02</a:t>
            </a:r>
          </a:p>
        </p:txBody>
      </p:sp>
      <p:sp>
        <p:nvSpPr>
          <p:cNvPr id="4" name="Slide Number Placeholder 3"/>
          <p:cNvSpPr>
            <a:spLocks noGrp="1"/>
          </p:cNvSpPr>
          <p:nvPr>
            <p:ph type="sldNum" sz="quarter" idx="5"/>
          </p:nvPr>
        </p:nvSpPr>
        <p:spPr/>
        <p:txBody>
          <a:bodyPr/>
          <a:lstStyle/>
          <a:p>
            <a:fld id="{8BD82E21-5031-4E2E-BCD6-09B1096B8179}" type="slidenum">
              <a:rPr lang="en-NZ" smtClean="0"/>
              <a:t>1</a:t>
            </a:fld>
            <a:endParaRPr lang="en-NZ"/>
          </a:p>
        </p:txBody>
      </p:sp>
    </p:spTree>
    <p:extLst>
      <p:ext uri="{BB962C8B-B14F-4D97-AF65-F5344CB8AC3E}">
        <p14:creationId xmlns:p14="http://schemas.microsoft.com/office/powerpoint/2010/main" val="30251588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https://www.rnz.co.nz/news/business/487429/online-grocery-retailer-says-suppliers-pressuring-them-to-increase-prices</a:t>
            </a:r>
          </a:p>
        </p:txBody>
      </p:sp>
      <p:sp>
        <p:nvSpPr>
          <p:cNvPr id="4" name="Slide Number Placeholder 3"/>
          <p:cNvSpPr>
            <a:spLocks noGrp="1"/>
          </p:cNvSpPr>
          <p:nvPr>
            <p:ph type="sldNum" sz="quarter" idx="5"/>
          </p:nvPr>
        </p:nvSpPr>
        <p:spPr/>
        <p:txBody>
          <a:bodyPr/>
          <a:lstStyle/>
          <a:p>
            <a:fld id="{8BD82E21-5031-4E2E-BCD6-09B1096B8179}" type="slidenum">
              <a:rPr lang="en-NZ" smtClean="0"/>
              <a:t>10</a:t>
            </a:fld>
            <a:endParaRPr lang="en-NZ"/>
          </a:p>
        </p:txBody>
      </p:sp>
    </p:spTree>
    <p:extLst>
      <p:ext uri="{BB962C8B-B14F-4D97-AF65-F5344CB8AC3E}">
        <p14:creationId xmlns:p14="http://schemas.microsoft.com/office/powerpoint/2010/main" val="28191869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https://www.rnz.co.nz/news/business/487429/online-grocery-retailer-says-suppliers-pressuring-them-to-increase-prices</a:t>
            </a:r>
          </a:p>
        </p:txBody>
      </p:sp>
      <p:sp>
        <p:nvSpPr>
          <p:cNvPr id="4" name="Slide Number Placeholder 3"/>
          <p:cNvSpPr>
            <a:spLocks noGrp="1"/>
          </p:cNvSpPr>
          <p:nvPr>
            <p:ph type="sldNum" sz="quarter" idx="5"/>
          </p:nvPr>
        </p:nvSpPr>
        <p:spPr/>
        <p:txBody>
          <a:bodyPr/>
          <a:lstStyle/>
          <a:p>
            <a:fld id="{8BD82E21-5031-4E2E-BCD6-09B1096B8179}" type="slidenum">
              <a:rPr lang="en-NZ" smtClean="0"/>
              <a:t>11</a:t>
            </a:fld>
            <a:endParaRPr lang="en-NZ"/>
          </a:p>
        </p:txBody>
      </p:sp>
    </p:spTree>
    <p:extLst>
      <p:ext uri="{BB962C8B-B14F-4D97-AF65-F5344CB8AC3E}">
        <p14:creationId xmlns:p14="http://schemas.microsoft.com/office/powerpoint/2010/main" val="23064893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https://www.rnz.co.nz/news/business/487429/online-grocery-retailer-says-suppliers-pressuring-them-to-increase-prices</a:t>
            </a:r>
          </a:p>
        </p:txBody>
      </p:sp>
      <p:sp>
        <p:nvSpPr>
          <p:cNvPr id="4" name="Slide Number Placeholder 3"/>
          <p:cNvSpPr>
            <a:spLocks noGrp="1"/>
          </p:cNvSpPr>
          <p:nvPr>
            <p:ph type="sldNum" sz="quarter" idx="5"/>
          </p:nvPr>
        </p:nvSpPr>
        <p:spPr/>
        <p:txBody>
          <a:bodyPr/>
          <a:lstStyle/>
          <a:p>
            <a:fld id="{8BD82E21-5031-4E2E-BCD6-09B1096B8179}" type="slidenum">
              <a:rPr lang="en-NZ" smtClean="0"/>
              <a:t>12</a:t>
            </a:fld>
            <a:endParaRPr lang="en-NZ"/>
          </a:p>
        </p:txBody>
      </p:sp>
    </p:spTree>
    <p:extLst>
      <p:ext uri="{BB962C8B-B14F-4D97-AF65-F5344CB8AC3E}">
        <p14:creationId xmlns:p14="http://schemas.microsoft.com/office/powerpoint/2010/main" val="41653709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https://www.rnz.co.nz/news/business/487429/online-grocery-retailer-says-suppliers-pressuring-them-to-increase-prices</a:t>
            </a:r>
          </a:p>
          <a:p>
            <a:r>
              <a:rPr lang="en-NZ" dirty="0"/>
              <a:t>https://comcom.govt.nz/news-and-media/feature-articles/taking-action-against-price-fixing-accountants</a:t>
            </a:r>
          </a:p>
          <a:p>
            <a:pPr lvl="1" algn="l">
              <a:buFont typeface="Arial" panose="020B0604020202020204" pitchFamily="34" charset="0"/>
              <a:buChar char="•"/>
            </a:pPr>
            <a:r>
              <a:rPr lang="en-GB" b="0" i="0" dirty="0">
                <a:solidFill>
                  <a:srgbClr val="000000"/>
                </a:solidFill>
                <a:effectLst/>
                <a:latin typeface="Calibri" panose="020F0502020204030204" pitchFamily="34" charset="0"/>
              </a:rPr>
              <a:t>Frequent communications amongst competitors</a:t>
            </a:r>
          </a:p>
          <a:p>
            <a:pPr lvl="1" algn="l">
              <a:buFont typeface="Arial" panose="020B0604020202020204" pitchFamily="34" charset="0"/>
              <a:buChar char="•"/>
            </a:pPr>
            <a:r>
              <a:rPr lang="en-GB" b="0" i="0" dirty="0">
                <a:solidFill>
                  <a:srgbClr val="000000"/>
                </a:solidFill>
                <a:effectLst/>
                <a:latin typeface="Calibri" panose="020F0502020204030204" pitchFamily="34" charset="0"/>
              </a:rPr>
              <a:t>Regularly meeting with competitors eg, expense claims of clients showing a lot of meetings amongst competitors</a:t>
            </a:r>
          </a:p>
          <a:p>
            <a:pPr lvl="1" algn="l">
              <a:buFont typeface="Arial" panose="020B0604020202020204" pitchFamily="34" charset="0"/>
              <a:buChar char="•"/>
            </a:pPr>
            <a:r>
              <a:rPr lang="en-GB" b="0" i="0" dirty="0">
                <a:solidFill>
                  <a:srgbClr val="000000"/>
                </a:solidFill>
                <a:effectLst/>
                <a:latin typeface="Calibri" panose="020F0502020204030204" pitchFamily="34" charset="0"/>
              </a:rPr>
              <a:t>Sharing pricing information with competitors</a:t>
            </a:r>
          </a:p>
          <a:p>
            <a:pPr lvl="1" algn="l">
              <a:buFont typeface="Arial" panose="020B0604020202020204" pitchFamily="34" charset="0"/>
              <a:buChar char="•"/>
            </a:pPr>
            <a:r>
              <a:rPr lang="en-GB" b="0" i="0" dirty="0">
                <a:solidFill>
                  <a:srgbClr val="000000"/>
                </a:solidFill>
                <a:effectLst/>
                <a:latin typeface="Calibri" panose="020F0502020204030204" pitchFamily="34" charset="0"/>
              </a:rPr>
              <a:t>Sharing commercially sensitive information with competitors</a:t>
            </a:r>
          </a:p>
          <a:p>
            <a:pPr lvl="1" algn="l">
              <a:buFont typeface="Arial" panose="020B0604020202020204" pitchFamily="34" charset="0"/>
              <a:buChar char="•"/>
            </a:pPr>
            <a:r>
              <a:rPr lang="en-GB" b="0" i="0" dirty="0">
                <a:solidFill>
                  <a:srgbClr val="000000"/>
                </a:solidFill>
                <a:effectLst/>
                <a:latin typeface="Calibri" panose="020F0502020204030204" pitchFamily="34" charset="0"/>
              </a:rPr>
              <a:t>Similar pricing trends amongst competitors eg, competitors increasing prices at the same time</a:t>
            </a:r>
          </a:p>
          <a:p>
            <a:pPr lvl="1" algn="l">
              <a:buFont typeface="Arial" panose="020B0604020202020204" pitchFamily="34" charset="0"/>
              <a:buChar char="•"/>
            </a:pPr>
            <a:r>
              <a:rPr lang="en-GB" b="0" i="0" dirty="0">
                <a:solidFill>
                  <a:srgbClr val="000000"/>
                </a:solidFill>
                <a:effectLst/>
                <a:latin typeface="Calibri" panose="020F0502020204030204" pitchFamily="34" charset="0"/>
              </a:rPr>
              <a:t>Secret or fictitious payments to or from competitors eg, unexplained gifts or payments to competitors.</a:t>
            </a:r>
          </a:p>
          <a:p>
            <a:pPr lvl="0" algn="l">
              <a:buFont typeface="Arial" panose="020B0604020202020204" pitchFamily="34" charset="0"/>
              <a:buNone/>
            </a:pPr>
            <a:r>
              <a:rPr lang="en-GB" b="0" i="0" dirty="0">
                <a:solidFill>
                  <a:srgbClr val="000000"/>
                </a:solidFill>
                <a:effectLst/>
                <a:latin typeface="Calibri" panose="020F0502020204030204" pitchFamily="34" charset="0"/>
              </a:rPr>
              <a:t>https://comcom.govt.nz/__data/assets/pdf_file/0029/94088/Trade-associations-Fact-sheet-April-2021.pdf</a:t>
            </a:r>
          </a:p>
          <a:p>
            <a:pPr lvl="0" algn="l">
              <a:buFont typeface="Arial" panose="020B0604020202020204" pitchFamily="34" charset="0"/>
              <a:buNone/>
            </a:pPr>
            <a:r>
              <a:rPr lang="en-GB" i="1" dirty="0"/>
              <a:t>Under Section 2(8)(a) of the Act any agreement entered into by a trade association is considered to be entered into by all the association’s members. In other words, this section deems all the members of an association to be parties to any agreement made by that association, regardless of an individual member’s involvement or knowledge of the agreement, unless one of the following two situations apply: → Section 2(9)(a) states that a member will not be seen as party to an agreement made by the association if the member expressly notifies the association in writing that he or she wishes to disassociate themselves from the agreement, and who then takes steps to disassociate him or herself. → Section 2(9)(b) states that if a member can establish that he or she had no knowledge, and could not reasonably have been expected to have any knowledge of the agreement, he or she will not be deemed to be a party to the agreement</a:t>
            </a:r>
            <a:endParaRPr lang="en-GB" b="0" i="1" dirty="0">
              <a:solidFill>
                <a:srgbClr val="000000"/>
              </a:solidFill>
              <a:effectLst/>
              <a:latin typeface="Calibri" panose="020F0502020204030204" pitchFamily="34" charset="0"/>
            </a:endParaRPr>
          </a:p>
          <a:p>
            <a:r>
              <a:rPr lang="en-NZ" dirty="0"/>
              <a:t> </a:t>
            </a:r>
          </a:p>
          <a:p>
            <a:r>
              <a:rPr lang="en-NZ" sz="1800" i="1" u="sng" dirty="0">
                <a:solidFill>
                  <a:srgbClr val="0563C1"/>
                </a:solidFill>
                <a:effectLst/>
                <a:latin typeface="Calibri" panose="020F0502020204030204" pitchFamily="34" charset="0"/>
                <a:ea typeface="Times New Roman" panose="02020603050405020304" pitchFamily="18" charset="0"/>
                <a:hlinkClick r:id="rId3"/>
              </a:rPr>
              <a:t>https://www.gtlaw.com.au/knowledge/case-dismissed-full-court-dismisses-appeal-cussons-cartel-proceedings</a:t>
            </a:r>
            <a:endParaRPr lang="en-NZ" dirty="0"/>
          </a:p>
        </p:txBody>
      </p:sp>
      <p:sp>
        <p:nvSpPr>
          <p:cNvPr id="4" name="Slide Number Placeholder 3"/>
          <p:cNvSpPr>
            <a:spLocks noGrp="1"/>
          </p:cNvSpPr>
          <p:nvPr>
            <p:ph type="sldNum" sz="quarter" idx="5"/>
          </p:nvPr>
        </p:nvSpPr>
        <p:spPr/>
        <p:txBody>
          <a:bodyPr/>
          <a:lstStyle/>
          <a:p>
            <a:fld id="{8BD82E21-5031-4E2E-BCD6-09B1096B8179}" type="slidenum">
              <a:rPr lang="en-NZ" smtClean="0"/>
              <a:t>13</a:t>
            </a:fld>
            <a:endParaRPr lang="en-NZ"/>
          </a:p>
        </p:txBody>
      </p:sp>
    </p:spTree>
    <p:extLst>
      <p:ext uri="{BB962C8B-B14F-4D97-AF65-F5344CB8AC3E}">
        <p14:creationId xmlns:p14="http://schemas.microsoft.com/office/powerpoint/2010/main" val="22015405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BD82E21-5031-4E2E-BCD6-09B1096B8179}" type="slidenum">
              <a:rPr lang="en-NZ" smtClean="0"/>
              <a:t>14</a:t>
            </a:fld>
            <a:endParaRPr lang="en-NZ"/>
          </a:p>
        </p:txBody>
      </p:sp>
    </p:spTree>
    <p:extLst>
      <p:ext uri="{BB962C8B-B14F-4D97-AF65-F5344CB8AC3E}">
        <p14:creationId xmlns:p14="http://schemas.microsoft.com/office/powerpoint/2010/main" val="17590353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https://www.matthewslaw.co.nz/fair-trading-act-changes-take-force-targeted-at-unfair-commercial-practices/</a:t>
            </a:r>
          </a:p>
        </p:txBody>
      </p:sp>
      <p:sp>
        <p:nvSpPr>
          <p:cNvPr id="4" name="Slide Number Placeholder 3"/>
          <p:cNvSpPr>
            <a:spLocks noGrp="1"/>
          </p:cNvSpPr>
          <p:nvPr>
            <p:ph type="sldNum" sz="quarter" idx="5"/>
          </p:nvPr>
        </p:nvSpPr>
        <p:spPr/>
        <p:txBody>
          <a:bodyPr/>
          <a:lstStyle/>
          <a:p>
            <a:fld id="{8BD82E21-5031-4E2E-BCD6-09B1096B8179}" type="slidenum">
              <a:rPr lang="en-NZ" smtClean="0"/>
              <a:t>15</a:t>
            </a:fld>
            <a:endParaRPr lang="en-NZ"/>
          </a:p>
        </p:txBody>
      </p:sp>
    </p:spTree>
    <p:extLst>
      <p:ext uri="{BB962C8B-B14F-4D97-AF65-F5344CB8AC3E}">
        <p14:creationId xmlns:p14="http://schemas.microsoft.com/office/powerpoint/2010/main" val="23271533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216F3C9-856A-485D-A84E-695011AF1B2B}" type="slidenum">
              <a:rPr lang="en-NZ" smtClean="0"/>
              <a:t>16</a:t>
            </a:fld>
            <a:endParaRPr lang="en-NZ"/>
          </a:p>
        </p:txBody>
      </p:sp>
    </p:spTree>
    <p:extLst>
      <p:ext uri="{BB962C8B-B14F-4D97-AF65-F5344CB8AC3E}">
        <p14:creationId xmlns:p14="http://schemas.microsoft.com/office/powerpoint/2010/main" val="588259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BD82E21-5031-4E2E-BCD6-09B1096B8179}" type="slidenum">
              <a:rPr lang="en-NZ" smtClean="0"/>
              <a:t>2</a:t>
            </a:fld>
            <a:endParaRPr lang="en-NZ"/>
          </a:p>
        </p:txBody>
      </p:sp>
    </p:spTree>
    <p:extLst>
      <p:ext uri="{BB962C8B-B14F-4D97-AF65-F5344CB8AC3E}">
        <p14:creationId xmlns:p14="http://schemas.microsoft.com/office/powerpoint/2010/main" val="163407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effectLst/>
                <a:latin typeface="Calibri" panose="020F0502020204030204" pitchFamily="34" charset="0"/>
                <a:ea typeface="Calibri" panose="020F0502020204030204" pitchFamily="34" charset="0"/>
                <a:cs typeface="Cordia New" panose="020B0304020202020204" pitchFamily="34" charset="-34"/>
              </a:rPr>
              <a:t>0867</a:t>
            </a:r>
            <a:r>
              <a:rPr lang="en-GB" sz="1800" dirty="0">
                <a:effectLst/>
                <a:latin typeface="Calibri" panose="020F0502020204030204" pitchFamily="34" charset="0"/>
                <a:ea typeface="Calibri" panose="020F0502020204030204" pitchFamily="34" charset="0"/>
                <a:cs typeface="Cordia New" panose="020B0304020202020204" pitchFamily="34" charset="-34"/>
              </a:rPr>
              <a:t> [2010] NZSC 111 at [33]: “</a:t>
            </a:r>
            <a:r>
              <a:rPr lang="en-GB" sz="1800" i="1" dirty="0">
                <a:effectLst/>
                <a:latin typeface="Calibri" panose="020F0502020204030204" pitchFamily="34" charset="0"/>
                <a:ea typeface="Calibri" panose="020F0502020204030204" pitchFamily="34" charset="0"/>
                <a:cs typeface="Cordia New" panose="020B0304020202020204" pitchFamily="34" charset="-34"/>
              </a:rPr>
              <a:t>A firm has market power when it is </a:t>
            </a:r>
            <a:r>
              <a:rPr lang="en-GB" sz="1800" b="1" i="1" dirty="0">
                <a:effectLst/>
                <a:latin typeface="Calibri" panose="020F0502020204030204" pitchFamily="34" charset="0"/>
                <a:ea typeface="Calibri" panose="020F0502020204030204" pitchFamily="34" charset="0"/>
                <a:cs typeface="Cordia New" panose="020B0304020202020204" pitchFamily="34" charset="-34"/>
              </a:rPr>
              <a:t>not constrained in the way in which it would be constrained in a competitive market</a:t>
            </a:r>
            <a:r>
              <a:rPr lang="en-GB" sz="1800" i="1" dirty="0">
                <a:effectLst/>
                <a:latin typeface="Calibri" panose="020F0502020204030204" pitchFamily="34" charset="0"/>
                <a:ea typeface="Calibri" panose="020F0502020204030204" pitchFamily="34" charset="0"/>
                <a:cs typeface="Cordia New" panose="020B0304020202020204" pitchFamily="34" charset="-34"/>
              </a:rPr>
              <a:t>. Any firm that is substantially unconstrained by competitive pressures has substantial market power. Market power gives some advantage if it makes easier – that is, materially facilitates – the conduct in issue. The question whether dominance or substantial market power exists implies a comparison between </a:t>
            </a:r>
            <a:r>
              <a:rPr lang="en-GB" sz="1800" b="1" i="1" dirty="0">
                <a:effectLst/>
                <a:latin typeface="Calibri" panose="020F0502020204030204" pitchFamily="34" charset="0"/>
                <a:ea typeface="Calibri" panose="020F0502020204030204" pitchFamily="34" charset="0"/>
                <a:cs typeface="Cordia New" panose="020B0304020202020204" pitchFamily="34" charset="-34"/>
              </a:rPr>
              <a:t>the position of the firm in the actual market and a firm in the same general circumstances but otherwise in a workably competitive market</a:t>
            </a:r>
            <a:r>
              <a:rPr lang="en-GB" sz="1800" i="1" dirty="0">
                <a:effectLst/>
                <a:latin typeface="Calibri" panose="020F0502020204030204" pitchFamily="34" charset="0"/>
                <a:ea typeface="Calibri" panose="020F0502020204030204" pitchFamily="34" charset="0"/>
                <a:cs typeface="Cordia New" panose="020B0304020202020204" pitchFamily="34" charset="-34"/>
              </a:rPr>
              <a:t>. The contrast inherent in the concepts of dominance or substantial degree of market power is the contrast between the </a:t>
            </a:r>
            <a:r>
              <a:rPr lang="en-GB" sz="1800" b="1" i="1" dirty="0">
                <a:effectLst/>
                <a:latin typeface="Calibri" panose="020F0502020204030204" pitchFamily="34" charset="0"/>
                <a:ea typeface="Calibri" panose="020F0502020204030204" pitchFamily="34" charset="0"/>
                <a:cs typeface="Cordia New" panose="020B0304020202020204" pitchFamily="34" charset="-34"/>
              </a:rPr>
              <a:t>actual market and a hypothetically competitive market.</a:t>
            </a:r>
            <a:r>
              <a:rPr lang="en-GB" sz="1800" b="1" dirty="0">
                <a:effectLst/>
                <a:latin typeface="Calibri" panose="020F0502020204030204" pitchFamily="34" charset="0"/>
                <a:ea typeface="Calibri" panose="020F0502020204030204" pitchFamily="34" charset="0"/>
                <a:cs typeface="Cordia New" panose="020B0304020202020204" pitchFamily="34" charset="-34"/>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i="1" dirty="0">
              <a:effectLst/>
              <a:latin typeface="Calibri" panose="020F0502020204030204" pitchFamily="34" charset="0"/>
              <a:ea typeface="Calibri" panose="020F0502020204030204" pitchFamily="34" charset="0"/>
              <a:cs typeface="Cordia New" panose="020B0304020202020204" pitchFamily="34"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i="1" dirty="0">
                <a:effectLst/>
                <a:latin typeface="Calibri" panose="020F0502020204030204" pitchFamily="34" charset="0"/>
                <a:ea typeface="Calibri" panose="020F0502020204030204" pitchFamily="34" charset="0"/>
                <a:cs typeface="Cordia New" panose="020B0304020202020204" pitchFamily="34" charset="-34"/>
              </a:rPr>
              <a:t>Boral Besser Masonry Ltd v ACCC </a:t>
            </a:r>
            <a:r>
              <a:rPr lang="en-GB" sz="1800" dirty="0">
                <a:effectLst/>
                <a:latin typeface="Calibri" panose="020F0502020204030204" pitchFamily="34" charset="0"/>
                <a:ea typeface="Calibri" panose="020F0502020204030204" pitchFamily="34" charset="0"/>
                <a:cs typeface="Cordia New" panose="020B0304020202020204" pitchFamily="34" charset="-34"/>
              </a:rPr>
              <a:t>[2003] HCA 5 at [121]: “</a:t>
            </a:r>
            <a:r>
              <a:rPr lang="en-GB" sz="1800" i="1" dirty="0">
                <a:effectLst/>
                <a:latin typeface="Calibri" panose="020F0502020204030204" pitchFamily="34" charset="0"/>
                <a:ea typeface="Calibri" panose="020F0502020204030204" pitchFamily="34" charset="0"/>
                <a:cs typeface="Cordia New" panose="020B0304020202020204" pitchFamily="34" charset="-34"/>
              </a:rPr>
              <a:t>The essence of power is </a:t>
            </a:r>
            <a:r>
              <a:rPr lang="en-GB" sz="1800" b="1" i="1" dirty="0">
                <a:effectLst/>
                <a:latin typeface="Calibri" panose="020F0502020204030204" pitchFamily="34" charset="0"/>
                <a:ea typeface="Calibri" panose="020F0502020204030204" pitchFamily="34" charset="0"/>
                <a:cs typeface="Cordia New" panose="020B0304020202020204" pitchFamily="34" charset="-34"/>
              </a:rPr>
              <a:t>absence of constraint</a:t>
            </a:r>
            <a:r>
              <a:rPr lang="en-GB" sz="1800" i="1" dirty="0">
                <a:effectLst/>
                <a:latin typeface="Calibri" panose="020F0502020204030204" pitchFamily="34" charset="0"/>
                <a:ea typeface="Calibri" panose="020F0502020204030204" pitchFamily="34" charset="0"/>
                <a:cs typeface="Cordia New" panose="020B0304020202020204" pitchFamily="34" charset="-34"/>
              </a:rPr>
              <a:t>. Market power in a supplier is absence of constraint from the conduct of competitors or customers. This is reflected in the terms of s 46(3). Matters of degree are involved, but when a question of the degree of market power enjoyed by a supplier arises, the statute directs attention to the extent to which the conduct of the firm is constrained by the conduct of its competitors or its customers.</a:t>
            </a:r>
            <a:r>
              <a:rPr lang="en-GB" sz="1800" dirty="0">
                <a:effectLst/>
                <a:latin typeface="Calibri" panose="020F0502020204030204" pitchFamily="34" charset="0"/>
                <a:ea typeface="Calibri" panose="020F0502020204030204" pitchFamily="34" charset="0"/>
                <a:cs typeface="Cordia New" panose="020B0304020202020204" pitchFamily="34" charset="-34"/>
              </a:rPr>
              <a:t>”</a:t>
            </a:r>
            <a:endParaRPr lang="en-NZ" sz="1800" i="0" dirty="0">
              <a:effectLst/>
              <a:latin typeface="Calibri" panose="020F0502020204030204" pitchFamily="34" charset="0"/>
              <a:ea typeface="Calibri" panose="020F0502020204030204" pitchFamily="34" charset="0"/>
              <a:cs typeface="Cordia New" panose="020B0304020202020204" pitchFamily="34"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NZ" sz="1800" i="0" dirty="0">
              <a:effectLst/>
              <a:latin typeface="Calibri" panose="020F0502020204030204" pitchFamily="34" charset="0"/>
              <a:ea typeface="Calibri" panose="020F0502020204030204" pitchFamily="34" charset="0"/>
              <a:cs typeface="Cordia New" panose="020B0304020202020204" pitchFamily="34"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i="1" dirty="0">
                <a:effectLst/>
                <a:latin typeface="Calibri" panose="020F0502020204030204" pitchFamily="34" charset="0"/>
                <a:ea typeface="Calibri" panose="020F0502020204030204" pitchFamily="34" charset="0"/>
                <a:cs typeface="Cordia New" panose="020B0304020202020204" pitchFamily="34" charset="-34"/>
              </a:rPr>
              <a:t>Queensland Wire v Broken Hill </a:t>
            </a:r>
            <a:r>
              <a:rPr lang="en-GB" sz="1800" dirty="0">
                <a:effectLst/>
                <a:latin typeface="Calibri" panose="020F0502020204030204" pitchFamily="34" charset="0"/>
                <a:ea typeface="Calibri" panose="020F0502020204030204" pitchFamily="34" charset="0"/>
                <a:cs typeface="Cordia New" panose="020B0304020202020204" pitchFamily="34" charset="-34"/>
              </a:rPr>
              <a:t>[1989] HCA 6 at [17]: “</a:t>
            </a:r>
            <a:r>
              <a:rPr lang="en-GB" sz="1800" i="1" dirty="0">
                <a:effectLst/>
                <a:latin typeface="Calibri" panose="020F0502020204030204" pitchFamily="34" charset="0"/>
                <a:ea typeface="Calibri" panose="020F0502020204030204" pitchFamily="34" charset="0"/>
                <a:cs typeface="Cordia New" panose="020B0304020202020204" pitchFamily="34" charset="-34"/>
              </a:rPr>
              <a:t>Market power can be defined as the </a:t>
            </a:r>
            <a:r>
              <a:rPr lang="en-GB" sz="1800" b="1" i="1" dirty="0">
                <a:effectLst/>
                <a:latin typeface="Calibri" panose="020F0502020204030204" pitchFamily="34" charset="0"/>
                <a:ea typeface="Calibri" panose="020F0502020204030204" pitchFamily="34" charset="0"/>
                <a:cs typeface="Cordia New" panose="020B0304020202020204" pitchFamily="34" charset="-34"/>
              </a:rPr>
              <a:t>ability of a firm to raise prices above the supply cost without rivals taking away customers in due time, supply cost being the minimum cost an efficient firm would incur in producing the product</a:t>
            </a:r>
            <a:r>
              <a:rPr lang="en-GB" sz="1800" b="1" dirty="0">
                <a:effectLst/>
                <a:latin typeface="Calibri" panose="020F0502020204030204" pitchFamily="34" charset="0"/>
                <a:ea typeface="Calibri" panose="020F0502020204030204" pitchFamily="34" charset="0"/>
                <a:cs typeface="Cordia New" panose="020B0304020202020204" pitchFamily="34" charset="-34"/>
              </a:rPr>
              <a:t>”</a:t>
            </a:r>
            <a:endParaRPr lang="en-NZ" sz="1800" b="1" dirty="0">
              <a:effectLst/>
              <a:latin typeface="Calibri" panose="020F0502020204030204" pitchFamily="34" charset="0"/>
              <a:ea typeface="Calibri" panose="020F0502020204030204" pitchFamily="34" charset="0"/>
              <a:cs typeface="Cordia New" panose="020B0304020202020204" pitchFamily="34"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NZ" sz="1800" b="1" dirty="0">
              <a:effectLst/>
              <a:latin typeface="Calibri" panose="020F0502020204030204" pitchFamily="34" charset="0"/>
              <a:ea typeface="Calibri" panose="020F0502020204030204" pitchFamily="34" charset="0"/>
              <a:cs typeface="Cordia New" panose="020B0304020202020204" pitchFamily="34" charset="-34"/>
            </a:endParaRPr>
          </a:p>
          <a:p>
            <a:endParaRPr lang="en-NZ" dirty="0"/>
          </a:p>
        </p:txBody>
      </p:sp>
      <p:sp>
        <p:nvSpPr>
          <p:cNvPr id="4" name="Slide Number Placeholder 3"/>
          <p:cNvSpPr>
            <a:spLocks noGrp="1"/>
          </p:cNvSpPr>
          <p:nvPr>
            <p:ph type="sldNum" sz="quarter" idx="5"/>
          </p:nvPr>
        </p:nvSpPr>
        <p:spPr/>
        <p:txBody>
          <a:bodyPr/>
          <a:lstStyle/>
          <a:p>
            <a:fld id="{8BD82E21-5031-4E2E-BCD6-09B1096B8179}" type="slidenum">
              <a:rPr lang="en-NZ" smtClean="0"/>
              <a:t>3</a:t>
            </a:fld>
            <a:endParaRPr lang="en-NZ"/>
          </a:p>
        </p:txBody>
      </p:sp>
    </p:spTree>
    <p:extLst>
      <p:ext uri="{BB962C8B-B14F-4D97-AF65-F5344CB8AC3E}">
        <p14:creationId xmlns:p14="http://schemas.microsoft.com/office/powerpoint/2010/main" val="2359386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BD82E21-5031-4E2E-BCD6-09B1096B8179}" type="slidenum">
              <a:rPr lang="en-NZ" smtClean="0"/>
              <a:t>4</a:t>
            </a:fld>
            <a:endParaRPr lang="en-NZ"/>
          </a:p>
        </p:txBody>
      </p:sp>
    </p:spTree>
    <p:extLst>
      <p:ext uri="{BB962C8B-B14F-4D97-AF65-F5344CB8AC3E}">
        <p14:creationId xmlns:p14="http://schemas.microsoft.com/office/powerpoint/2010/main" val="2385446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BD82E21-5031-4E2E-BCD6-09B1096B8179}" type="slidenum">
              <a:rPr lang="en-NZ" smtClean="0"/>
              <a:t>5</a:t>
            </a:fld>
            <a:endParaRPr lang="en-NZ"/>
          </a:p>
        </p:txBody>
      </p:sp>
    </p:spTree>
    <p:extLst>
      <p:ext uri="{BB962C8B-B14F-4D97-AF65-F5344CB8AC3E}">
        <p14:creationId xmlns:p14="http://schemas.microsoft.com/office/powerpoint/2010/main" val="2564384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BD82E21-5031-4E2E-BCD6-09B1096B8179}" type="slidenum">
              <a:rPr lang="en-NZ" smtClean="0"/>
              <a:t>6</a:t>
            </a:fld>
            <a:endParaRPr lang="en-NZ"/>
          </a:p>
        </p:txBody>
      </p:sp>
    </p:spTree>
    <p:extLst>
      <p:ext uri="{BB962C8B-B14F-4D97-AF65-F5344CB8AC3E}">
        <p14:creationId xmlns:p14="http://schemas.microsoft.com/office/powerpoint/2010/main" val="4197983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Questions are from draft Misuse of Market Power Guidelines at [75]</a:t>
            </a:r>
          </a:p>
          <a:p>
            <a:endParaRPr lang="en-NZ" sz="1800" dirty="0">
              <a:effectLst/>
              <a:latin typeface="Calibri" panose="020F0502020204030204" pitchFamily="34" charset="0"/>
              <a:ea typeface="Calibri" panose="020F0502020204030204" pitchFamily="34" charset="0"/>
              <a:cs typeface="Cordia New" panose="020B0304020202020204" pitchFamily="34" charset="-34"/>
            </a:endParaRPr>
          </a:p>
          <a:p>
            <a:r>
              <a:rPr lang="en-GB" sz="1800" dirty="0">
                <a:effectLst/>
                <a:latin typeface="Calibri" panose="020F0502020204030204" pitchFamily="34" charset="0"/>
                <a:ea typeface="Calibri" panose="020F0502020204030204" pitchFamily="34" charset="0"/>
                <a:cs typeface="Cordia New" panose="020B0304020202020204" pitchFamily="34" charset="-34"/>
              </a:rPr>
              <a:t>The ACCC got a declaration of breach against </a:t>
            </a:r>
            <a:r>
              <a:rPr lang="en-GB" sz="1800" dirty="0" err="1">
                <a:effectLst/>
                <a:latin typeface="Calibri" panose="020F0502020204030204" pitchFamily="34" charset="0"/>
                <a:ea typeface="Calibri" panose="020F0502020204030204" pitchFamily="34" charset="0"/>
                <a:cs typeface="Cordia New" panose="020B0304020202020204" pitchFamily="34" charset="-34"/>
              </a:rPr>
              <a:t>Tasports</a:t>
            </a:r>
            <a:r>
              <a:rPr lang="en-GB" sz="1800" dirty="0">
                <a:effectLst/>
                <a:latin typeface="Calibri" panose="020F0502020204030204" pitchFamily="34" charset="0"/>
                <a:ea typeface="Calibri" panose="020F0502020204030204" pitchFamily="34" charset="0"/>
                <a:cs typeface="Cordia New" panose="020B0304020202020204" pitchFamily="34" charset="-34"/>
              </a:rPr>
              <a:t>: </a:t>
            </a:r>
            <a:r>
              <a:rPr lang="en-GB" sz="1800" u="sng" dirty="0">
                <a:solidFill>
                  <a:srgbClr val="0000FF"/>
                </a:solidFill>
                <a:effectLst/>
                <a:latin typeface="Calibri" panose="020F0502020204030204" pitchFamily="34" charset="0"/>
                <a:ea typeface="Calibri" panose="020F0502020204030204" pitchFamily="34" charset="0"/>
                <a:cs typeface="Cordia New" panose="020B0304020202020204" pitchFamily="34" charset="-34"/>
                <a:hlinkClick r:id="rId3"/>
              </a:rPr>
              <a:t>https://www.accc.gov.au/media-release/tasports-declared-to-have-misused-its-market-power</a:t>
            </a:r>
            <a:r>
              <a:rPr lang="en-GB" sz="1800" dirty="0">
                <a:effectLst/>
                <a:latin typeface="Calibri" panose="020F0502020204030204" pitchFamily="34" charset="0"/>
                <a:ea typeface="Calibri" panose="020F0502020204030204" pitchFamily="34" charset="0"/>
                <a:cs typeface="Cordia New" panose="020B0304020202020204" pitchFamily="34" charset="-34"/>
              </a:rPr>
              <a:t> </a:t>
            </a:r>
            <a:endParaRPr lang="en-NZ" sz="1800" dirty="0">
              <a:effectLst/>
              <a:latin typeface="Calibri" panose="020F0502020204030204" pitchFamily="34" charset="0"/>
              <a:ea typeface="Calibri" panose="020F0502020204030204" pitchFamily="34" charset="0"/>
              <a:cs typeface="Cordia New" panose="020B0304020202020204" pitchFamily="34" charset="-34"/>
            </a:endParaRPr>
          </a:p>
          <a:p>
            <a:endParaRPr lang="en-NZ" sz="1800" dirty="0">
              <a:effectLst/>
              <a:latin typeface="Calibri" panose="020F0502020204030204" pitchFamily="34" charset="0"/>
              <a:ea typeface="Calibri" panose="020F0502020204030204" pitchFamily="34" charset="0"/>
              <a:cs typeface="Cordia New" panose="020B0304020202020204" pitchFamily="34" charset="-34"/>
            </a:endParaRPr>
          </a:p>
          <a:p>
            <a:r>
              <a:rPr lang="en-GB" sz="1800" dirty="0">
                <a:effectLst/>
                <a:latin typeface="Calibri" panose="020F0502020204030204" pitchFamily="34" charset="0"/>
                <a:ea typeface="Calibri" panose="020F0502020204030204" pitchFamily="34" charset="0"/>
                <a:cs typeface="Cordia New" panose="020B0304020202020204" pitchFamily="34" charset="-34"/>
              </a:rPr>
              <a:t>The ACCC has instituted proceedings against Mastercard: </a:t>
            </a:r>
            <a:r>
              <a:rPr lang="en-GB" sz="1800" u="sng" dirty="0">
                <a:solidFill>
                  <a:srgbClr val="0000FF"/>
                </a:solidFill>
                <a:effectLst/>
                <a:latin typeface="Calibri" panose="020F0502020204030204" pitchFamily="34" charset="0"/>
                <a:ea typeface="Calibri" panose="020F0502020204030204" pitchFamily="34" charset="0"/>
                <a:cs typeface="Cordia New" panose="020B0304020202020204" pitchFamily="34" charset="-34"/>
                <a:hlinkClick r:id="rId4"/>
              </a:rPr>
              <a:t>https://www.accc.gov.au/media-release/mastercard-in-court-for-alleged-misuse-of-market-power-over-card-payments</a:t>
            </a:r>
            <a:r>
              <a:rPr lang="en-GB" sz="1800" dirty="0">
                <a:effectLst/>
                <a:latin typeface="Calibri" panose="020F0502020204030204" pitchFamily="34" charset="0"/>
                <a:ea typeface="Calibri" panose="020F0502020204030204" pitchFamily="34" charset="0"/>
                <a:cs typeface="Cordia New" panose="020B0304020202020204" pitchFamily="34" charset="-34"/>
              </a:rPr>
              <a:t> </a:t>
            </a:r>
            <a:endParaRPr lang="en-NZ" sz="1800" dirty="0">
              <a:effectLst/>
              <a:latin typeface="Calibri" panose="020F0502020204030204" pitchFamily="34" charset="0"/>
              <a:ea typeface="Calibri" panose="020F0502020204030204" pitchFamily="34" charset="0"/>
              <a:cs typeface="Cordia New" panose="020B0304020202020204" pitchFamily="34" charset="-34"/>
            </a:endParaRPr>
          </a:p>
          <a:p>
            <a:endParaRPr lang="en-NZ" sz="1800" dirty="0">
              <a:effectLst/>
              <a:latin typeface="Calibri" panose="020F0502020204030204" pitchFamily="34" charset="0"/>
              <a:ea typeface="Calibri" panose="020F0502020204030204" pitchFamily="34" charset="0"/>
              <a:cs typeface="Cordia New" panose="020B0304020202020204" pitchFamily="34" charset="-34"/>
            </a:endParaRPr>
          </a:p>
          <a:p>
            <a:r>
              <a:rPr lang="en-GB" sz="1800" dirty="0">
                <a:effectLst/>
                <a:latin typeface="Calibri" panose="020F0502020204030204" pitchFamily="34" charset="0"/>
                <a:ea typeface="Calibri" panose="020F0502020204030204" pitchFamily="34" charset="0"/>
                <a:cs typeface="Cordia New" panose="020B0304020202020204" pitchFamily="34" charset="-34"/>
              </a:rPr>
              <a:t>There has also been private litigation, including Epic v Apple which has had its trial pushed back to 2024 due to potential for the proceedings to be consolidated with a similar dispute between Epic and Google. Epic alleges Apple engaged in anti-competitive and unconscionable conduct by requiring app developers to only use Apple’s App Store to distribute their video games to iOS users and Apple’s payment processing system for in-app purchases.</a:t>
            </a:r>
            <a:endParaRPr lang="en-NZ" sz="1800" dirty="0">
              <a:effectLst/>
              <a:latin typeface="Calibri" panose="020F0502020204030204" pitchFamily="34" charset="0"/>
              <a:ea typeface="Calibri" panose="020F0502020204030204" pitchFamily="34" charset="0"/>
              <a:cs typeface="Cordia New" panose="020B0304020202020204" pitchFamily="34" charset="-34"/>
            </a:endParaRPr>
          </a:p>
          <a:p>
            <a:endParaRPr lang="en-NZ" dirty="0"/>
          </a:p>
        </p:txBody>
      </p:sp>
      <p:sp>
        <p:nvSpPr>
          <p:cNvPr id="4" name="Slide Number Placeholder 3"/>
          <p:cNvSpPr>
            <a:spLocks noGrp="1"/>
          </p:cNvSpPr>
          <p:nvPr>
            <p:ph type="sldNum" sz="quarter" idx="5"/>
          </p:nvPr>
        </p:nvSpPr>
        <p:spPr/>
        <p:txBody>
          <a:bodyPr/>
          <a:lstStyle/>
          <a:p>
            <a:fld id="{8BD82E21-5031-4E2E-BCD6-09B1096B8179}" type="slidenum">
              <a:rPr lang="en-NZ" smtClean="0"/>
              <a:t>7</a:t>
            </a:fld>
            <a:endParaRPr lang="en-NZ"/>
          </a:p>
        </p:txBody>
      </p:sp>
    </p:spTree>
    <p:extLst>
      <p:ext uri="{BB962C8B-B14F-4D97-AF65-F5344CB8AC3E}">
        <p14:creationId xmlns:p14="http://schemas.microsoft.com/office/powerpoint/2010/main" val="2034277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BD82E21-5031-4E2E-BCD6-09B1096B8179}" type="slidenum">
              <a:rPr lang="en-NZ" smtClean="0"/>
              <a:t>8</a:t>
            </a:fld>
            <a:endParaRPr lang="en-NZ"/>
          </a:p>
        </p:txBody>
      </p:sp>
    </p:spTree>
    <p:extLst>
      <p:ext uri="{BB962C8B-B14F-4D97-AF65-F5344CB8AC3E}">
        <p14:creationId xmlns:p14="http://schemas.microsoft.com/office/powerpoint/2010/main" val="36825826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BD82E21-5031-4E2E-BCD6-09B1096B8179}" type="slidenum">
              <a:rPr lang="en-NZ" smtClean="0"/>
              <a:t>9</a:t>
            </a:fld>
            <a:endParaRPr lang="en-NZ"/>
          </a:p>
        </p:txBody>
      </p:sp>
    </p:spTree>
    <p:extLst>
      <p:ext uri="{BB962C8B-B14F-4D97-AF65-F5344CB8AC3E}">
        <p14:creationId xmlns:p14="http://schemas.microsoft.com/office/powerpoint/2010/main" val="2487600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520CA-1D0B-40C0-967C-B355FB43A2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E94E268B-5B15-46DD-A38C-C6D651731F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6F011DD2-C3DD-46BB-A146-CDD9BC28CA64}"/>
              </a:ext>
            </a:extLst>
          </p:cNvPr>
          <p:cNvSpPr>
            <a:spLocks noGrp="1"/>
          </p:cNvSpPr>
          <p:nvPr>
            <p:ph type="dt" sz="half" idx="10"/>
          </p:nvPr>
        </p:nvSpPr>
        <p:spPr/>
        <p:txBody>
          <a:bodyPr/>
          <a:lstStyle/>
          <a:p>
            <a:fld id="{307C5B9E-87B6-4C87-81BE-B5A049874A9D}" type="datetimeFigureOut">
              <a:rPr lang="en-NZ" smtClean="0"/>
              <a:t>6/06/2025</a:t>
            </a:fld>
            <a:endParaRPr lang="en-NZ"/>
          </a:p>
        </p:txBody>
      </p:sp>
      <p:sp>
        <p:nvSpPr>
          <p:cNvPr id="5" name="Footer Placeholder 4">
            <a:extLst>
              <a:ext uri="{FF2B5EF4-FFF2-40B4-BE49-F238E27FC236}">
                <a16:creationId xmlns:a16="http://schemas.microsoft.com/office/drawing/2014/main" id="{E6C194A0-941E-4847-8B50-52FB12AFBD9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780D46A7-1AE7-4C90-88AA-9E794DAF0086}"/>
              </a:ext>
            </a:extLst>
          </p:cNvPr>
          <p:cNvSpPr>
            <a:spLocks noGrp="1"/>
          </p:cNvSpPr>
          <p:nvPr>
            <p:ph type="sldNum" sz="quarter" idx="12"/>
          </p:nvPr>
        </p:nvSpPr>
        <p:spPr/>
        <p:txBody>
          <a:bodyPr/>
          <a:lstStyle/>
          <a:p>
            <a:fld id="{51408E71-C8CF-49A3-A1EA-53E5A6C1146A}" type="slidenum">
              <a:rPr lang="en-NZ" smtClean="0"/>
              <a:t>‹#›</a:t>
            </a:fld>
            <a:endParaRPr lang="en-NZ"/>
          </a:p>
        </p:txBody>
      </p:sp>
    </p:spTree>
    <p:extLst>
      <p:ext uri="{BB962C8B-B14F-4D97-AF65-F5344CB8AC3E}">
        <p14:creationId xmlns:p14="http://schemas.microsoft.com/office/powerpoint/2010/main" val="1399858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2B50F-731F-4224-B85A-BB275AE28C73}"/>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47CF5B80-0F58-4D5D-81CE-8DFCF4DA718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636AECF-4C36-4686-B47C-A28F20E16A6B}"/>
              </a:ext>
            </a:extLst>
          </p:cNvPr>
          <p:cNvSpPr>
            <a:spLocks noGrp="1"/>
          </p:cNvSpPr>
          <p:nvPr>
            <p:ph type="dt" sz="half" idx="10"/>
          </p:nvPr>
        </p:nvSpPr>
        <p:spPr/>
        <p:txBody>
          <a:bodyPr/>
          <a:lstStyle/>
          <a:p>
            <a:fld id="{307C5B9E-87B6-4C87-81BE-B5A049874A9D}" type="datetimeFigureOut">
              <a:rPr lang="en-NZ" smtClean="0"/>
              <a:t>6/06/2025</a:t>
            </a:fld>
            <a:endParaRPr lang="en-NZ"/>
          </a:p>
        </p:txBody>
      </p:sp>
      <p:sp>
        <p:nvSpPr>
          <p:cNvPr id="5" name="Footer Placeholder 4">
            <a:extLst>
              <a:ext uri="{FF2B5EF4-FFF2-40B4-BE49-F238E27FC236}">
                <a16:creationId xmlns:a16="http://schemas.microsoft.com/office/drawing/2014/main" id="{EECCB9C5-D247-48FD-89BD-B9085F60500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1524655E-D2EA-43E9-96DC-D15ADD7661F5}"/>
              </a:ext>
            </a:extLst>
          </p:cNvPr>
          <p:cNvSpPr>
            <a:spLocks noGrp="1"/>
          </p:cNvSpPr>
          <p:nvPr>
            <p:ph type="sldNum" sz="quarter" idx="12"/>
          </p:nvPr>
        </p:nvSpPr>
        <p:spPr/>
        <p:txBody>
          <a:bodyPr/>
          <a:lstStyle/>
          <a:p>
            <a:fld id="{51408E71-C8CF-49A3-A1EA-53E5A6C1146A}" type="slidenum">
              <a:rPr lang="en-NZ" smtClean="0"/>
              <a:t>‹#›</a:t>
            </a:fld>
            <a:endParaRPr lang="en-NZ"/>
          </a:p>
        </p:txBody>
      </p:sp>
    </p:spTree>
    <p:extLst>
      <p:ext uri="{BB962C8B-B14F-4D97-AF65-F5344CB8AC3E}">
        <p14:creationId xmlns:p14="http://schemas.microsoft.com/office/powerpoint/2010/main" val="1633168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849BDD-D10B-45A1-B21A-68786C9819D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1AEBAA30-6CB3-4DAB-ABD9-B21F41521E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2222B7D-99DF-49E5-8738-04E700C59349}"/>
              </a:ext>
            </a:extLst>
          </p:cNvPr>
          <p:cNvSpPr>
            <a:spLocks noGrp="1"/>
          </p:cNvSpPr>
          <p:nvPr>
            <p:ph type="dt" sz="half" idx="10"/>
          </p:nvPr>
        </p:nvSpPr>
        <p:spPr/>
        <p:txBody>
          <a:bodyPr/>
          <a:lstStyle/>
          <a:p>
            <a:fld id="{307C5B9E-87B6-4C87-81BE-B5A049874A9D}" type="datetimeFigureOut">
              <a:rPr lang="en-NZ" smtClean="0"/>
              <a:t>6/06/2025</a:t>
            </a:fld>
            <a:endParaRPr lang="en-NZ"/>
          </a:p>
        </p:txBody>
      </p:sp>
      <p:sp>
        <p:nvSpPr>
          <p:cNvPr id="5" name="Footer Placeholder 4">
            <a:extLst>
              <a:ext uri="{FF2B5EF4-FFF2-40B4-BE49-F238E27FC236}">
                <a16:creationId xmlns:a16="http://schemas.microsoft.com/office/drawing/2014/main" id="{8ED6A611-3C4B-4F61-A264-EA059DFDB414}"/>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C00C89A-6CAF-4F29-BFC1-E1DA12CD8734}"/>
              </a:ext>
            </a:extLst>
          </p:cNvPr>
          <p:cNvSpPr>
            <a:spLocks noGrp="1"/>
          </p:cNvSpPr>
          <p:nvPr>
            <p:ph type="sldNum" sz="quarter" idx="12"/>
          </p:nvPr>
        </p:nvSpPr>
        <p:spPr/>
        <p:txBody>
          <a:bodyPr/>
          <a:lstStyle/>
          <a:p>
            <a:fld id="{51408E71-C8CF-49A3-A1EA-53E5A6C1146A}" type="slidenum">
              <a:rPr lang="en-NZ" smtClean="0"/>
              <a:t>‹#›</a:t>
            </a:fld>
            <a:endParaRPr lang="en-NZ"/>
          </a:p>
        </p:txBody>
      </p:sp>
    </p:spTree>
    <p:extLst>
      <p:ext uri="{BB962C8B-B14F-4D97-AF65-F5344CB8AC3E}">
        <p14:creationId xmlns:p14="http://schemas.microsoft.com/office/powerpoint/2010/main" val="2454379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8052B48-28D2-4ADB-9338-DB425C00D469}" type="slidenum">
              <a:rPr lang="en-NZ" smtClean="0"/>
              <a:t>‹#›</a:t>
            </a:fld>
            <a:endParaRPr lang="en-NZ" dirty="0"/>
          </a:p>
        </p:txBody>
      </p:sp>
    </p:spTree>
    <p:extLst>
      <p:ext uri="{BB962C8B-B14F-4D97-AF65-F5344CB8AC3E}">
        <p14:creationId xmlns:p14="http://schemas.microsoft.com/office/powerpoint/2010/main" val="4248249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777CC-60CD-438F-BD3F-4E4924A23245}"/>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DD61974C-1BE6-40F7-88CD-074D02E932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C7904D81-6C78-4B52-BEF1-0C46AF2EAC49}"/>
              </a:ext>
            </a:extLst>
          </p:cNvPr>
          <p:cNvSpPr>
            <a:spLocks noGrp="1"/>
          </p:cNvSpPr>
          <p:nvPr>
            <p:ph type="dt" sz="half" idx="10"/>
          </p:nvPr>
        </p:nvSpPr>
        <p:spPr/>
        <p:txBody>
          <a:bodyPr/>
          <a:lstStyle/>
          <a:p>
            <a:fld id="{307C5B9E-87B6-4C87-81BE-B5A049874A9D}" type="datetimeFigureOut">
              <a:rPr lang="en-NZ" smtClean="0"/>
              <a:t>6/06/2025</a:t>
            </a:fld>
            <a:endParaRPr lang="en-NZ"/>
          </a:p>
        </p:txBody>
      </p:sp>
      <p:sp>
        <p:nvSpPr>
          <p:cNvPr id="5" name="Footer Placeholder 4">
            <a:extLst>
              <a:ext uri="{FF2B5EF4-FFF2-40B4-BE49-F238E27FC236}">
                <a16:creationId xmlns:a16="http://schemas.microsoft.com/office/drawing/2014/main" id="{1F332F10-529B-467C-A4E3-D44CD8AA982A}"/>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8522DC3C-88DC-4020-A181-2385A6000E39}"/>
              </a:ext>
            </a:extLst>
          </p:cNvPr>
          <p:cNvSpPr>
            <a:spLocks noGrp="1"/>
          </p:cNvSpPr>
          <p:nvPr>
            <p:ph type="sldNum" sz="quarter" idx="12"/>
          </p:nvPr>
        </p:nvSpPr>
        <p:spPr/>
        <p:txBody>
          <a:bodyPr/>
          <a:lstStyle/>
          <a:p>
            <a:fld id="{51408E71-C8CF-49A3-A1EA-53E5A6C1146A}" type="slidenum">
              <a:rPr lang="en-NZ" smtClean="0"/>
              <a:t>‹#›</a:t>
            </a:fld>
            <a:endParaRPr lang="en-NZ"/>
          </a:p>
        </p:txBody>
      </p:sp>
    </p:spTree>
    <p:extLst>
      <p:ext uri="{BB962C8B-B14F-4D97-AF65-F5344CB8AC3E}">
        <p14:creationId xmlns:p14="http://schemas.microsoft.com/office/powerpoint/2010/main" val="3138872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9BD78-F8C4-42D2-865C-B7D6FDA0480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F4DD765D-30EE-48A9-B302-AF494F8744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5ECC06-0929-4D13-9A23-3626D129DC01}"/>
              </a:ext>
            </a:extLst>
          </p:cNvPr>
          <p:cNvSpPr>
            <a:spLocks noGrp="1"/>
          </p:cNvSpPr>
          <p:nvPr>
            <p:ph type="dt" sz="half" idx="10"/>
          </p:nvPr>
        </p:nvSpPr>
        <p:spPr/>
        <p:txBody>
          <a:bodyPr/>
          <a:lstStyle/>
          <a:p>
            <a:fld id="{307C5B9E-87B6-4C87-81BE-B5A049874A9D}" type="datetimeFigureOut">
              <a:rPr lang="en-NZ" smtClean="0"/>
              <a:t>6/06/2025</a:t>
            </a:fld>
            <a:endParaRPr lang="en-NZ"/>
          </a:p>
        </p:txBody>
      </p:sp>
      <p:sp>
        <p:nvSpPr>
          <p:cNvPr id="5" name="Footer Placeholder 4">
            <a:extLst>
              <a:ext uri="{FF2B5EF4-FFF2-40B4-BE49-F238E27FC236}">
                <a16:creationId xmlns:a16="http://schemas.microsoft.com/office/drawing/2014/main" id="{FF790276-9623-4CF1-B7D9-7C41911EC03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40645118-4251-4501-8088-6C29C7005EAA}"/>
              </a:ext>
            </a:extLst>
          </p:cNvPr>
          <p:cNvSpPr>
            <a:spLocks noGrp="1"/>
          </p:cNvSpPr>
          <p:nvPr>
            <p:ph type="sldNum" sz="quarter" idx="12"/>
          </p:nvPr>
        </p:nvSpPr>
        <p:spPr/>
        <p:txBody>
          <a:bodyPr/>
          <a:lstStyle/>
          <a:p>
            <a:fld id="{51408E71-C8CF-49A3-A1EA-53E5A6C1146A}" type="slidenum">
              <a:rPr lang="en-NZ" smtClean="0"/>
              <a:t>‹#›</a:t>
            </a:fld>
            <a:endParaRPr lang="en-NZ"/>
          </a:p>
        </p:txBody>
      </p:sp>
    </p:spTree>
    <p:extLst>
      <p:ext uri="{BB962C8B-B14F-4D97-AF65-F5344CB8AC3E}">
        <p14:creationId xmlns:p14="http://schemas.microsoft.com/office/powerpoint/2010/main" val="1628744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E3BEE-212A-4919-A22A-4332D3944D8A}"/>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CD3BA607-DE3D-4215-A177-06CE06CE05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8C256BC0-6347-4263-AE9F-8F50EFE42D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4BF8AAD0-7AC5-486A-9532-AFA37132CF1C}"/>
              </a:ext>
            </a:extLst>
          </p:cNvPr>
          <p:cNvSpPr>
            <a:spLocks noGrp="1"/>
          </p:cNvSpPr>
          <p:nvPr>
            <p:ph type="dt" sz="half" idx="10"/>
          </p:nvPr>
        </p:nvSpPr>
        <p:spPr/>
        <p:txBody>
          <a:bodyPr/>
          <a:lstStyle/>
          <a:p>
            <a:fld id="{307C5B9E-87B6-4C87-81BE-B5A049874A9D}" type="datetimeFigureOut">
              <a:rPr lang="en-NZ" smtClean="0"/>
              <a:t>6/06/2025</a:t>
            </a:fld>
            <a:endParaRPr lang="en-NZ"/>
          </a:p>
        </p:txBody>
      </p:sp>
      <p:sp>
        <p:nvSpPr>
          <p:cNvPr id="6" name="Footer Placeholder 5">
            <a:extLst>
              <a:ext uri="{FF2B5EF4-FFF2-40B4-BE49-F238E27FC236}">
                <a16:creationId xmlns:a16="http://schemas.microsoft.com/office/drawing/2014/main" id="{5F2425C2-5054-445D-8E6D-94BC8E86889F}"/>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04C267AB-5FA6-46EE-B00C-BEACFA63DA6A}"/>
              </a:ext>
            </a:extLst>
          </p:cNvPr>
          <p:cNvSpPr>
            <a:spLocks noGrp="1"/>
          </p:cNvSpPr>
          <p:nvPr>
            <p:ph type="sldNum" sz="quarter" idx="12"/>
          </p:nvPr>
        </p:nvSpPr>
        <p:spPr/>
        <p:txBody>
          <a:bodyPr/>
          <a:lstStyle/>
          <a:p>
            <a:fld id="{51408E71-C8CF-49A3-A1EA-53E5A6C1146A}" type="slidenum">
              <a:rPr lang="en-NZ" smtClean="0"/>
              <a:t>‹#›</a:t>
            </a:fld>
            <a:endParaRPr lang="en-NZ"/>
          </a:p>
        </p:txBody>
      </p:sp>
    </p:spTree>
    <p:extLst>
      <p:ext uri="{BB962C8B-B14F-4D97-AF65-F5344CB8AC3E}">
        <p14:creationId xmlns:p14="http://schemas.microsoft.com/office/powerpoint/2010/main" val="120737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B460D-C101-4E21-AC06-385CD0646DF0}"/>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E7AD9C32-545C-4218-8A31-8AE556B7FF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081992-C48C-4C92-B735-68426BB5A1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2E343140-73D0-47BC-AAFB-BDFF13B10F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6B3C6F-9C8F-4DD8-B8DC-F8D4B5926A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A5B0F59A-4A61-4E2A-A899-89D43CCA1F0C}"/>
              </a:ext>
            </a:extLst>
          </p:cNvPr>
          <p:cNvSpPr>
            <a:spLocks noGrp="1"/>
          </p:cNvSpPr>
          <p:nvPr>
            <p:ph type="dt" sz="half" idx="10"/>
          </p:nvPr>
        </p:nvSpPr>
        <p:spPr/>
        <p:txBody>
          <a:bodyPr/>
          <a:lstStyle/>
          <a:p>
            <a:fld id="{307C5B9E-87B6-4C87-81BE-B5A049874A9D}" type="datetimeFigureOut">
              <a:rPr lang="en-NZ" smtClean="0"/>
              <a:t>6/06/2025</a:t>
            </a:fld>
            <a:endParaRPr lang="en-NZ"/>
          </a:p>
        </p:txBody>
      </p:sp>
      <p:sp>
        <p:nvSpPr>
          <p:cNvPr id="8" name="Footer Placeholder 7">
            <a:extLst>
              <a:ext uri="{FF2B5EF4-FFF2-40B4-BE49-F238E27FC236}">
                <a16:creationId xmlns:a16="http://schemas.microsoft.com/office/drawing/2014/main" id="{E75691D3-20E7-4753-9D4B-E166347DA02B}"/>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02A93496-F363-4AF1-97FB-DEB64A752A32}"/>
              </a:ext>
            </a:extLst>
          </p:cNvPr>
          <p:cNvSpPr>
            <a:spLocks noGrp="1"/>
          </p:cNvSpPr>
          <p:nvPr>
            <p:ph type="sldNum" sz="quarter" idx="12"/>
          </p:nvPr>
        </p:nvSpPr>
        <p:spPr/>
        <p:txBody>
          <a:bodyPr/>
          <a:lstStyle/>
          <a:p>
            <a:fld id="{51408E71-C8CF-49A3-A1EA-53E5A6C1146A}" type="slidenum">
              <a:rPr lang="en-NZ" smtClean="0"/>
              <a:t>‹#›</a:t>
            </a:fld>
            <a:endParaRPr lang="en-NZ"/>
          </a:p>
        </p:txBody>
      </p:sp>
    </p:spTree>
    <p:extLst>
      <p:ext uri="{BB962C8B-B14F-4D97-AF65-F5344CB8AC3E}">
        <p14:creationId xmlns:p14="http://schemas.microsoft.com/office/powerpoint/2010/main" val="2049758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196FE-0B13-4118-9C9F-A0EE05286C38}"/>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44107812-4392-4250-998E-855FD3D9D5F7}"/>
              </a:ext>
            </a:extLst>
          </p:cNvPr>
          <p:cNvSpPr>
            <a:spLocks noGrp="1"/>
          </p:cNvSpPr>
          <p:nvPr>
            <p:ph type="dt" sz="half" idx="10"/>
          </p:nvPr>
        </p:nvSpPr>
        <p:spPr/>
        <p:txBody>
          <a:bodyPr/>
          <a:lstStyle/>
          <a:p>
            <a:fld id="{307C5B9E-87B6-4C87-81BE-B5A049874A9D}" type="datetimeFigureOut">
              <a:rPr lang="en-NZ" smtClean="0"/>
              <a:t>6/06/2025</a:t>
            </a:fld>
            <a:endParaRPr lang="en-NZ"/>
          </a:p>
        </p:txBody>
      </p:sp>
      <p:sp>
        <p:nvSpPr>
          <p:cNvPr id="4" name="Footer Placeholder 3">
            <a:extLst>
              <a:ext uri="{FF2B5EF4-FFF2-40B4-BE49-F238E27FC236}">
                <a16:creationId xmlns:a16="http://schemas.microsoft.com/office/drawing/2014/main" id="{671CB8F7-4217-4CC1-A41E-5DD44C531A2F}"/>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B540D02D-978B-4BBD-B8D7-9F7E15AB3E15}"/>
              </a:ext>
            </a:extLst>
          </p:cNvPr>
          <p:cNvSpPr>
            <a:spLocks noGrp="1"/>
          </p:cNvSpPr>
          <p:nvPr>
            <p:ph type="sldNum" sz="quarter" idx="12"/>
          </p:nvPr>
        </p:nvSpPr>
        <p:spPr/>
        <p:txBody>
          <a:bodyPr/>
          <a:lstStyle/>
          <a:p>
            <a:fld id="{51408E71-C8CF-49A3-A1EA-53E5A6C1146A}" type="slidenum">
              <a:rPr lang="en-NZ" smtClean="0"/>
              <a:t>‹#›</a:t>
            </a:fld>
            <a:endParaRPr lang="en-NZ"/>
          </a:p>
        </p:txBody>
      </p:sp>
    </p:spTree>
    <p:extLst>
      <p:ext uri="{BB962C8B-B14F-4D97-AF65-F5344CB8AC3E}">
        <p14:creationId xmlns:p14="http://schemas.microsoft.com/office/powerpoint/2010/main" val="2475277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616061-8255-4051-8272-D3C3F0CBDFD3}"/>
              </a:ext>
            </a:extLst>
          </p:cNvPr>
          <p:cNvSpPr>
            <a:spLocks noGrp="1"/>
          </p:cNvSpPr>
          <p:nvPr>
            <p:ph type="dt" sz="half" idx="10"/>
          </p:nvPr>
        </p:nvSpPr>
        <p:spPr/>
        <p:txBody>
          <a:bodyPr/>
          <a:lstStyle/>
          <a:p>
            <a:fld id="{307C5B9E-87B6-4C87-81BE-B5A049874A9D}" type="datetimeFigureOut">
              <a:rPr lang="en-NZ" smtClean="0"/>
              <a:t>6/06/2025</a:t>
            </a:fld>
            <a:endParaRPr lang="en-NZ"/>
          </a:p>
        </p:txBody>
      </p:sp>
      <p:sp>
        <p:nvSpPr>
          <p:cNvPr id="3" name="Footer Placeholder 2">
            <a:extLst>
              <a:ext uri="{FF2B5EF4-FFF2-40B4-BE49-F238E27FC236}">
                <a16:creationId xmlns:a16="http://schemas.microsoft.com/office/drawing/2014/main" id="{996DACBB-F8BC-4283-97FE-AED1A19C377C}"/>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C23B6920-04DA-4900-912A-5342A0A9B084}"/>
              </a:ext>
            </a:extLst>
          </p:cNvPr>
          <p:cNvSpPr>
            <a:spLocks noGrp="1"/>
          </p:cNvSpPr>
          <p:nvPr>
            <p:ph type="sldNum" sz="quarter" idx="12"/>
          </p:nvPr>
        </p:nvSpPr>
        <p:spPr/>
        <p:txBody>
          <a:bodyPr/>
          <a:lstStyle/>
          <a:p>
            <a:fld id="{51408E71-C8CF-49A3-A1EA-53E5A6C1146A}" type="slidenum">
              <a:rPr lang="en-NZ" smtClean="0"/>
              <a:t>‹#›</a:t>
            </a:fld>
            <a:endParaRPr lang="en-NZ"/>
          </a:p>
        </p:txBody>
      </p:sp>
    </p:spTree>
    <p:extLst>
      <p:ext uri="{BB962C8B-B14F-4D97-AF65-F5344CB8AC3E}">
        <p14:creationId xmlns:p14="http://schemas.microsoft.com/office/powerpoint/2010/main" val="2600289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5F98C-0DA6-4541-8482-CABA764A7A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AA0DF877-F2C3-4AA5-ADB9-D8D7232BF8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31587BCC-3736-4789-AA4C-E38D84A637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B84911-0FFC-46F8-AF22-74C70C14204E}"/>
              </a:ext>
            </a:extLst>
          </p:cNvPr>
          <p:cNvSpPr>
            <a:spLocks noGrp="1"/>
          </p:cNvSpPr>
          <p:nvPr>
            <p:ph type="dt" sz="half" idx="10"/>
          </p:nvPr>
        </p:nvSpPr>
        <p:spPr/>
        <p:txBody>
          <a:bodyPr/>
          <a:lstStyle/>
          <a:p>
            <a:fld id="{307C5B9E-87B6-4C87-81BE-B5A049874A9D}" type="datetimeFigureOut">
              <a:rPr lang="en-NZ" smtClean="0"/>
              <a:t>6/06/2025</a:t>
            </a:fld>
            <a:endParaRPr lang="en-NZ"/>
          </a:p>
        </p:txBody>
      </p:sp>
      <p:sp>
        <p:nvSpPr>
          <p:cNvPr id="6" name="Footer Placeholder 5">
            <a:extLst>
              <a:ext uri="{FF2B5EF4-FFF2-40B4-BE49-F238E27FC236}">
                <a16:creationId xmlns:a16="http://schemas.microsoft.com/office/drawing/2014/main" id="{C78FBCEB-209D-4990-A77B-E38CD2441FBA}"/>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F9458A6F-79AD-494F-A710-8F2616A9A055}"/>
              </a:ext>
            </a:extLst>
          </p:cNvPr>
          <p:cNvSpPr>
            <a:spLocks noGrp="1"/>
          </p:cNvSpPr>
          <p:nvPr>
            <p:ph type="sldNum" sz="quarter" idx="12"/>
          </p:nvPr>
        </p:nvSpPr>
        <p:spPr/>
        <p:txBody>
          <a:bodyPr/>
          <a:lstStyle/>
          <a:p>
            <a:fld id="{51408E71-C8CF-49A3-A1EA-53E5A6C1146A}" type="slidenum">
              <a:rPr lang="en-NZ" smtClean="0"/>
              <a:t>‹#›</a:t>
            </a:fld>
            <a:endParaRPr lang="en-NZ"/>
          </a:p>
        </p:txBody>
      </p:sp>
    </p:spTree>
    <p:extLst>
      <p:ext uri="{BB962C8B-B14F-4D97-AF65-F5344CB8AC3E}">
        <p14:creationId xmlns:p14="http://schemas.microsoft.com/office/powerpoint/2010/main" val="4115664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6EB74-C668-4B4D-8601-2700D020F5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9C1AF12D-C30D-4AA4-B370-174CA4B0D6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74E86F3C-601D-45FB-B6F6-817235B312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E4DBC7-5462-43A9-A34E-F1EA4F1F059C}"/>
              </a:ext>
            </a:extLst>
          </p:cNvPr>
          <p:cNvSpPr>
            <a:spLocks noGrp="1"/>
          </p:cNvSpPr>
          <p:nvPr>
            <p:ph type="dt" sz="half" idx="10"/>
          </p:nvPr>
        </p:nvSpPr>
        <p:spPr/>
        <p:txBody>
          <a:bodyPr/>
          <a:lstStyle/>
          <a:p>
            <a:fld id="{307C5B9E-87B6-4C87-81BE-B5A049874A9D}" type="datetimeFigureOut">
              <a:rPr lang="en-NZ" smtClean="0"/>
              <a:t>6/06/2025</a:t>
            </a:fld>
            <a:endParaRPr lang="en-NZ"/>
          </a:p>
        </p:txBody>
      </p:sp>
      <p:sp>
        <p:nvSpPr>
          <p:cNvPr id="6" name="Footer Placeholder 5">
            <a:extLst>
              <a:ext uri="{FF2B5EF4-FFF2-40B4-BE49-F238E27FC236}">
                <a16:creationId xmlns:a16="http://schemas.microsoft.com/office/drawing/2014/main" id="{1663E6C1-8216-4F6B-8081-260AB700AC8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F1BFE53-2745-49EE-983C-1694EA7AE3BA}"/>
              </a:ext>
            </a:extLst>
          </p:cNvPr>
          <p:cNvSpPr>
            <a:spLocks noGrp="1"/>
          </p:cNvSpPr>
          <p:nvPr>
            <p:ph type="sldNum" sz="quarter" idx="12"/>
          </p:nvPr>
        </p:nvSpPr>
        <p:spPr/>
        <p:txBody>
          <a:bodyPr/>
          <a:lstStyle/>
          <a:p>
            <a:fld id="{51408E71-C8CF-49A3-A1EA-53E5A6C1146A}" type="slidenum">
              <a:rPr lang="en-NZ" smtClean="0"/>
              <a:t>‹#›</a:t>
            </a:fld>
            <a:endParaRPr lang="en-NZ"/>
          </a:p>
        </p:txBody>
      </p:sp>
    </p:spTree>
    <p:extLst>
      <p:ext uri="{BB962C8B-B14F-4D97-AF65-F5344CB8AC3E}">
        <p14:creationId xmlns:p14="http://schemas.microsoft.com/office/powerpoint/2010/main" val="3461075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4EEE98-920A-4291-8A35-FE37DD7ED1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24C58C2B-2E5C-4D2C-A387-574E54B459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4966E43E-BDCD-4667-86B4-74BABB8A1B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7C5B9E-87B6-4C87-81BE-B5A049874A9D}" type="datetimeFigureOut">
              <a:rPr lang="en-NZ" smtClean="0"/>
              <a:t>6/06/2025</a:t>
            </a:fld>
            <a:endParaRPr lang="en-NZ"/>
          </a:p>
        </p:txBody>
      </p:sp>
      <p:sp>
        <p:nvSpPr>
          <p:cNvPr id="5" name="Footer Placeholder 4">
            <a:extLst>
              <a:ext uri="{FF2B5EF4-FFF2-40B4-BE49-F238E27FC236}">
                <a16:creationId xmlns:a16="http://schemas.microsoft.com/office/drawing/2014/main" id="{AB99D80C-FB38-4A4E-ACBC-81B852D935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141E7062-BD7F-4FE1-A176-90BE9090EA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408E71-C8CF-49A3-A1EA-53E5A6C1146A}" type="slidenum">
              <a:rPr lang="en-NZ" smtClean="0"/>
              <a:t>‹#›</a:t>
            </a:fld>
            <a:endParaRPr lang="en-NZ"/>
          </a:p>
        </p:txBody>
      </p:sp>
    </p:spTree>
    <p:extLst>
      <p:ext uri="{BB962C8B-B14F-4D97-AF65-F5344CB8AC3E}">
        <p14:creationId xmlns:p14="http://schemas.microsoft.com/office/powerpoint/2010/main" val="1310297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comcom.govt.nz/__data/assets/pdf_file/0025/96181/Resale-price-maintenance-Fact-sheet-June-2022.pdf"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3" Type="http://schemas.openxmlformats.org/officeDocument/2006/relationships/hyperlink" Target="https://www.matthewslaw.co.nz/wp-content/uploads/2021/04/ML-Summary-of-the-cartel-prohibition-8-April-2021.pdf" TargetMode="External"/><Relationship Id="rId7"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12.xml"/><Relationship Id="rId6" Type="http://schemas.openxmlformats.org/officeDocument/2006/relationships/hyperlink" Target="https://www.gtlaw.com.au/knowledge/case-dismissed-full-court-dismisses-appeal-cussons-cartel-proceedings" TargetMode="External"/><Relationship Id="rId5" Type="http://schemas.openxmlformats.org/officeDocument/2006/relationships/hyperlink" Target="https://comcom.govt.nz/__data/assets/pdf_file/0029/94088/Trade-associations-Fact-sheet-April-2021.pdf" TargetMode="External"/><Relationship Id="rId4" Type="http://schemas.openxmlformats.org/officeDocument/2006/relationships/hyperlink" Target="https://comcom.govt.nz/news-and-media/feature-articles/taking-action-against-price-fixing-accountants"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hyperlink" Target="https://comcom.govt.nz/business/avoiding-anti-competitive-behaviour/misuse-of-market-power/_nocache"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3.jpg"/><Relationship Id="rId4" Type="http://schemas.openxmlformats.org/officeDocument/2006/relationships/hyperlink" Target="https://comcom.govt.nz/__data/assets/pdf_file/0017/312308/Intellectual-property-guidelin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063869"/>
            <a:ext cx="12192000" cy="46863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 name="Title 1"/>
          <p:cNvSpPr>
            <a:spLocks noGrp="1"/>
          </p:cNvSpPr>
          <p:nvPr>
            <p:ph type="ctrTitle"/>
          </p:nvPr>
        </p:nvSpPr>
        <p:spPr>
          <a:xfrm>
            <a:off x="290146" y="1740877"/>
            <a:ext cx="8074921" cy="3700367"/>
          </a:xfrm>
          <a:noFill/>
        </p:spPr>
        <p:txBody>
          <a:bodyPr>
            <a:normAutofit/>
          </a:bodyPr>
          <a:lstStyle/>
          <a:p>
            <a:pPr algn="l"/>
            <a:r>
              <a:rPr lang="en-NZ" sz="4000" dirty="0"/>
              <a:t>Misuse of Market Power &amp; RPM </a:t>
            </a:r>
            <a:br>
              <a:rPr lang="en-NZ" sz="4000" dirty="0"/>
            </a:br>
            <a:r>
              <a:rPr lang="en-NZ" sz="4000" dirty="0"/>
              <a:t>	</a:t>
            </a:r>
            <a:r>
              <a:rPr lang="en-NZ" sz="2800" dirty="0"/>
              <a:t>+ bonus material (maybe, if time)</a:t>
            </a:r>
            <a:br>
              <a:rPr lang="en-NZ" sz="2000" b="1" i="1" dirty="0">
                <a:solidFill>
                  <a:srgbClr val="4E4E4E"/>
                </a:solidFill>
                <a:cs typeface="Calibri" panose="020F0502020204030204" pitchFamily="34" charset="0"/>
              </a:rPr>
            </a:br>
            <a:br>
              <a:rPr lang="en-NZ" sz="2000" b="1" i="1" dirty="0">
                <a:solidFill>
                  <a:srgbClr val="4E4E4E"/>
                </a:solidFill>
                <a:cs typeface="Calibri" panose="020F0502020204030204" pitchFamily="34" charset="0"/>
              </a:rPr>
            </a:br>
            <a:r>
              <a:rPr lang="en-NZ" sz="2000" b="1" i="1" dirty="0">
                <a:solidFill>
                  <a:srgbClr val="4E4E4E"/>
                </a:solidFill>
                <a:cs typeface="Calibri" panose="020F0502020204030204" pitchFamily="34" charset="0"/>
              </a:rPr>
              <a:t>Monday 17 April 2023, 11.30 am – 12.30 pm</a:t>
            </a:r>
            <a:br>
              <a:rPr lang="en-NZ" sz="2000" b="1" i="1" dirty="0">
                <a:solidFill>
                  <a:srgbClr val="4E4E4E"/>
                </a:solidFill>
                <a:cs typeface="Calibri" panose="020F0502020204030204" pitchFamily="34" charset="0"/>
              </a:rPr>
            </a:br>
            <a:br>
              <a:rPr lang="en-NZ" sz="2000" b="1" i="1" dirty="0">
                <a:solidFill>
                  <a:srgbClr val="4E4E4E"/>
                </a:solidFill>
                <a:cs typeface="Calibri" panose="020F0502020204030204" pitchFamily="34" charset="0"/>
              </a:rPr>
            </a:br>
            <a:br>
              <a:rPr lang="en-NZ" sz="2000" b="1" i="1" dirty="0">
                <a:solidFill>
                  <a:srgbClr val="4E4E4E"/>
                </a:solidFill>
                <a:cs typeface="Calibri" panose="020F0502020204030204" pitchFamily="34" charset="0"/>
              </a:rPr>
            </a:br>
            <a:endParaRPr lang="en-NZ" dirty="0">
              <a:solidFill>
                <a:srgbClr val="3974B4"/>
              </a:solidFill>
              <a:cs typeface="Calibri" panose="020F0502020204030204" pitchFamily="34" charset="0"/>
            </a:endParaRPr>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8612677" y="5118956"/>
            <a:ext cx="3435716" cy="835538"/>
          </a:xfrm>
          <a:prstGeom prst="rect">
            <a:avLst/>
          </a:prstGeom>
          <a:noFill/>
          <a:ln>
            <a:noFill/>
          </a:ln>
        </p:spPr>
      </p:pic>
      <p:pic>
        <p:nvPicPr>
          <p:cNvPr id="1027" name="Picture 1">
            <a:extLst>
              <a:ext uri="{FF2B5EF4-FFF2-40B4-BE49-F238E27FC236}">
                <a16:creationId xmlns:a16="http://schemas.microsoft.com/office/drawing/2014/main" id="{CACF8D45-F2EE-9AB2-E74A-1902B54019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2" y="4762"/>
            <a:ext cx="3288847" cy="1617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5444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70994"/>
            <a:ext cx="12192000" cy="13255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 name="Title 1"/>
          <p:cNvSpPr>
            <a:spLocks noGrp="1"/>
          </p:cNvSpPr>
          <p:nvPr>
            <p:ph type="title" idx="4294967295"/>
          </p:nvPr>
        </p:nvSpPr>
        <p:spPr>
          <a:xfrm>
            <a:off x="838200" y="270994"/>
            <a:ext cx="10515600" cy="1325563"/>
          </a:xfrm>
          <a:prstGeom prst="rect">
            <a:avLst/>
          </a:prstGeom>
        </p:spPr>
        <p:txBody>
          <a:bodyPr>
            <a:normAutofit fontScale="90000"/>
          </a:bodyPr>
          <a:lstStyle/>
          <a:p>
            <a:br>
              <a:rPr lang="en-NZ" sz="3600" dirty="0">
                <a:solidFill>
                  <a:srgbClr val="3974B4"/>
                </a:solidFill>
                <a:latin typeface="+mn-lt"/>
              </a:rPr>
            </a:br>
            <a:r>
              <a:rPr lang="en-NZ" sz="4000" dirty="0">
                <a:solidFill>
                  <a:srgbClr val="3974B4"/>
                </a:solidFill>
                <a:latin typeface="+mn-lt"/>
              </a:rPr>
              <a:t>RPM risks: Comments in grocery market study report</a:t>
            </a:r>
            <a:br>
              <a:rPr lang="en-NZ" sz="3600" dirty="0">
                <a:solidFill>
                  <a:srgbClr val="3974B4"/>
                </a:solidFill>
                <a:latin typeface="+mn-lt"/>
              </a:rPr>
            </a:br>
            <a:r>
              <a:rPr lang="en-NZ" sz="2200" dirty="0">
                <a:latin typeface="+mn-lt"/>
              </a:rPr>
              <a:t>p410: </a:t>
            </a:r>
            <a:r>
              <a:rPr lang="en-NZ" sz="2400" b="1" i="1" dirty="0">
                <a:effectLst/>
                <a:latin typeface="Calibri" panose="020F0502020204030204" pitchFamily="34" charset="0"/>
                <a:ea typeface="Times New Roman" panose="02020603050405020304" pitchFamily="18" charset="0"/>
              </a:rPr>
              <a:t>We intend to further investigate refusals to supply due to low retail pricing</a:t>
            </a:r>
            <a:r>
              <a:rPr lang="en-NZ" sz="2400" b="1" dirty="0">
                <a:effectLst/>
                <a:latin typeface="Calibri" panose="020F0502020204030204" pitchFamily="34" charset="0"/>
                <a:ea typeface="Times New Roman" panose="02020603050405020304" pitchFamily="18" charset="0"/>
              </a:rPr>
              <a:t> </a:t>
            </a:r>
            <a:br>
              <a:rPr lang="en-NZ" sz="3600" dirty="0">
                <a:solidFill>
                  <a:srgbClr val="3974B4"/>
                </a:solidFill>
                <a:latin typeface="ColaborateLight" panose="02000503040000020004" pitchFamily="50" charset="0"/>
              </a:rPr>
            </a:br>
            <a:endParaRPr lang="en-NZ" sz="2000" i="1" dirty="0">
              <a:solidFill>
                <a:srgbClr val="4E4E4E"/>
              </a:solidFill>
              <a:latin typeface="+mn-lt"/>
            </a:endParaRPr>
          </a:p>
        </p:txBody>
      </p:sp>
      <p:sp>
        <p:nvSpPr>
          <p:cNvPr id="3" name="Content Placeholder 2"/>
          <p:cNvSpPr>
            <a:spLocks noGrp="1"/>
          </p:cNvSpPr>
          <p:nvPr>
            <p:ph idx="4294967295"/>
          </p:nvPr>
        </p:nvSpPr>
        <p:spPr>
          <a:xfrm>
            <a:off x="838200" y="1825625"/>
            <a:ext cx="10515600" cy="4882906"/>
          </a:xfrm>
          <a:prstGeom prst="rect">
            <a:avLst/>
          </a:prstGeom>
        </p:spPr>
        <p:txBody>
          <a:bodyPr>
            <a:normAutofit/>
          </a:bodyPr>
          <a:lstStyle/>
          <a:p>
            <a:pPr marL="457200" indent="0">
              <a:buNone/>
            </a:pPr>
            <a:r>
              <a:rPr lang="en-NZ" sz="1800" i="1" dirty="0">
                <a:latin typeface="Calibri" panose="020F0502020204030204" pitchFamily="34" charset="0"/>
                <a:ea typeface="DengXian" panose="02010600030101010101" pitchFamily="2" charset="-122"/>
              </a:rPr>
              <a:t>9.133 </a:t>
            </a:r>
            <a:r>
              <a:rPr lang="en-NZ" sz="1800" i="1" dirty="0">
                <a:effectLst/>
                <a:latin typeface="Calibri" panose="020F0502020204030204" pitchFamily="34" charset="0"/>
                <a:ea typeface="DengXian" panose="02010600030101010101" pitchFamily="2" charset="-122"/>
              </a:rPr>
              <a:t>…we are aware of examples of some suppliers refusing to supply retailers where they are concerned 	</a:t>
            </a:r>
            <a:r>
              <a:rPr lang="en-NZ" sz="1800" i="1" dirty="0">
                <a:latin typeface="Calibri" panose="020F0502020204030204" pitchFamily="34" charset="0"/>
                <a:ea typeface="DengXian" panose="02010600030101010101" pitchFamily="2" charset="-122"/>
              </a:rPr>
              <a:t> </a:t>
            </a:r>
            <a:r>
              <a:rPr lang="en-NZ" sz="1800" i="1" dirty="0">
                <a:effectLst/>
                <a:latin typeface="Calibri" panose="020F0502020204030204" pitchFamily="34" charset="0"/>
                <a:ea typeface="DengXian" panose="02010600030101010101" pitchFamily="2" charset="-122"/>
              </a:rPr>
              <a:t>that the retail prices being offered are too low, or indicating that they are only willing to supply if a 	grocery retailer does not undercut the retail prices set by other grocery retailers of the supplier’s 	products. This may be due to:  </a:t>
            </a:r>
            <a:endParaRPr lang="en-NZ" sz="1800" dirty="0">
              <a:effectLst/>
              <a:latin typeface="Calibri" panose="020F0502020204030204" pitchFamily="34" charset="0"/>
              <a:ea typeface="DengXian" panose="02010600030101010101" pitchFamily="2" charset="-122"/>
            </a:endParaRPr>
          </a:p>
          <a:p>
            <a:pPr marL="685800" indent="0">
              <a:buNone/>
            </a:pPr>
            <a:r>
              <a:rPr lang="en-NZ" sz="1800" i="1" dirty="0">
                <a:effectLst/>
                <a:latin typeface="Calibri" panose="020F0502020204030204" pitchFamily="34" charset="0"/>
                <a:ea typeface="DengXian" panose="02010600030101010101" pitchFamily="2" charset="-122"/>
              </a:rPr>
              <a:t>	9.133.1	</a:t>
            </a:r>
            <a:r>
              <a:rPr lang="en-NZ" sz="1800" b="1" i="1" dirty="0">
                <a:effectLst/>
                <a:latin typeface="Calibri" panose="020F0502020204030204" pitchFamily="34" charset="0"/>
                <a:ea typeface="DengXian" panose="02010600030101010101" pitchFamily="2" charset="-122"/>
              </a:rPr>
              <a:t>direct pressure from grocery retailers; </a:t>
            </a:r>
            <a:endParaRPr lang="en-NZ" sz="1800" b="1" dirty="0">
              <a:effectLst/>
              <a:latin typeface="Calibri" panose="020F0502020204030204" pitchFamily="34" charset="0"/>
              <a:ea typeface="DengXian" panose="02010600030101010101" pitchFamily="2" charset="-122"/>
            </a:endParaRPr>
          </a:p>
          <a:p>
            <a:pPr marL="685800" indent="0">
              <a:buNone/>
            </a:pPr>
            <a:r>
              <a:rPr lang="en-NZ" sz="1800" i="1" dirty="0">
                <a:effectLst/>
                <a:latin typeface="Calibri" panose="020F0502020204030204" pitchFamily="34" charset="0"/>
                <a:ea typeface="DengXian" panose="02010600030101010101" pitchFamily="2" charset="-122"/>
              </a:rPr>
              <a:t>	9.133.2	unilateral actions by suppliers, due to concern about the possible response from major 			grocery retailers; or </a:t>
            </a:r>
            <a:endParaRPr lang="en-NZ" sz="1800" dirty="0">
              <a:latin typeface="Calibri" panose="020F0502020204030204" pitchFamily="34" charset="0"/>
              <a:ea typeface="DengXian" panose="02010600030101010101" pitchFamily="2" charset="-122"/>
            </a:endParaRPr>
          </a:p>
          <a:p>
            <a:pPr marL="685800" indent="0">
              <a:buNone/>
            </a:pPr>
            <a:r>
              <a:rPr lang="en-NZ" sz="1800" i="1" dirty="0">
                <a:effectLst/>
                <a:latin typeface="Calibri" panose="020F0502020204030204" pitchFamily="34" charset="0"/>
                <a:ea typeface="DengXian" panose="02010600030101010101" pitchFamily="2" charset="-122"/>
              </a:rPr>
              <a:t>	9.133.3 	unilateral action by suppliers for other reasons. </a:t>
            </a:r>
            <a:endParaRPr lang="en-NZ" sz="1800" dirty="0">
              <a:effectLst/>
              <a:latin typeface="Calibri" panose="020F0502020204030204" pitchFamily="34" charset="0"/>
              <a:ea typeface="DengXian" panose="02010600030101010101" pitchFamily="2" charset="-122"/>
            </a:endParaRPr>
          </a:p>
          <a:p>
            <a:pPr marL="457200" indent="0">
              <a:buNone/>
            </a:pPr>
            <a:r>
              <a:rPr lang="en-NZ" sz="1800" i="1" dirty="0">
                <a:effectLst/>
                <a:latin typeface="Calibri" panose="020F0502020204030204" pitchFamily="34" charset="0"/>
                <a:ea typeface="DengXian" panose="02010600030101010101" pitchFamily="2" charset="-122"/>
              </a:rPr>
              <a:t>9.134 Refusal to supply due to low retail pricing could </a:t>
            </a:r>
            <a:r>
              <a:rPr lang="en-NZ" sz="1800" b="1" i="1" dirty="0">
                <a:effectLst/>
                <a:latin typeface="Calibri" panose="020F0502020204030204" pitchFamily="34" charset="0"/>
                <a:ea typeface="DengXian" panose="02010600030101010101" pitchFamily="2" charset="-122"/>
              </a:rPr>
              <a:t>potentially breach sections 37 and 38 </a:t>
            </a:r>
            <a:r>
              <a:rPr lang="en-NZ" sz="1800" i="1" dirty="0">
                <a:effectLst/>
                <a:latin typeface="Calibri" panose="020F0502020204030204" pitchFamily="34" charset="0"/>
                <a:ea typeface="DengXian" panose="02010600030101010101" pitchFamily="2" charset="-122"/>
              </a:rPr>
              <a:t>of the Act, 	which prohibit the practice of resale price maintenance. It </a:t>
            </a:r>
            <a:r>
              <a:rPr lang="en-NZ" sz="1800" b="1" i="1" dirty="0">
                <a:effectLst/>
                <a:latin typeface="Calibri" panose="020F0502020204030204" pitchFamily="34" charset="0"/>
                <a:ea typeface="DengXian" panose="02010600030101010101" pitchFamily="2" charset="-122"/>
              </a:rPr>
              <a:t>could also breach section 36 </a:t>
            </a:r>
            <a:r>
              <a:rPr lang="en-NZ" sz="1800" i="1" dirty="0">
                <a:effectLst/>
                <a:latin typeface="Calibri" panose="020F0502020204030204" pitchFamily="34" charset="0"/>
                <a:ea typeface="DengXian" panose="02010600030101010101" pitchFamily="2" charset="-122"/>
              </a:rPr>
              <a:t>…to 	the extent that a refusal to supply reflects the influence of a major grocery retailer with substantial 	market power. </a:t>
            </a:r>
          </a:p>
          <a:p>
            <a:pPr marL="457200" indent="0">
              <a:buNone/>
            </a:pPr>
            <a:r>
              <a:rPr lang="en-NZ" sz="1800" dirty="0">
                <a:effectLst/>
                <a:latin typeface="Calibri" panose="020F0502020204030204" pitchFamily="34" charset="0"/>
                <a:ea typeface="DengXian" panose="02010600030101010101" pitchFamily="2" charset="-122"/>
              </a:rPr>
              <a:t>9.135 </a:t>
            </a:r>
            <a:r>
              <a:rPr lang="en-NZ" sz="1800" i="1" dirty="0">
                <a:effectLst/>
                <a:latin typeface="Calibri" panose="020F0502020204030204" pitchFamily="34" charset="0"/>
                <a:ea typeface="DengXian" panose="02010600030101010101" pitchFamily="2" charset="-122"/>
              </a:rPr>
              <a:t>We have not enquired further …at this stage. However, independent of this study, we intend to open 	an </a:t>
            </a:r>
            <a:r>
              <a:rPr lang="en-NZ" sz="1800" b="1" i="1" dirty="0">
                <a:effectLst/>
                <a:latin typeface="Calibri" panose="020F0502020204030204" pitchFamily="34" charset="0"/>
                <a:ea typeface="DengXian" panose="02010600030101010101" pitchFamily="2" charset="-122"/>
              </a:rPr>
              <a:t>investigation into compliance with the Act in respect of certain conduct that we have become 	aware of during the course of this study</a:t>
            </a:r>
            <a:r>
              <a:rPr lang="en-NZ" sz="1600" b="1" i="1" dirty="0">
                <a:effectLst/>
                <a:latin typeface="Calibri" panose="020F0502020204030204" pitchFamily="34" charset="0"/>
                <a:ea typeface="DengXian" panose="02010600030101010101" pitchFamily="2" charset="-122"/>
              </a:rPr>
              <a:t>.</a:t>
            </a:r>
            <a:endParaRPr lang="en-NZ" sz="1600" b="1" dirty="0">
              <a:effectLst/>
              <a:latin typeface="Calibri" panose="020F0502020204030204" pitchFamily="34" charset="0"/>
              <a:ea typeface="DengXian" panose="02010600030101010101" pitchFamily="2" charset="-122"/>
            </a:endParaRPr>
          </a:p>
          <a:p>
            <a:pPr marL="0" indent="0">
              <a:buNone/>
            </a:pPr>
            <a:r>
              <a:rPr lang="en-NZ" sz="1600" i="1" dirty="0">
                <a:effectLst/>
                <a:latin typeface="Calibri" panose="020F0502020204030204" pitchFamily="34" charset="0"/>
                <a:ea typeface="DengXian" panose="02010600030101010101" pitchFamily="2" charset="-122"/>
              </a:rPr>
              <a:t> </a:t>
            </a:r>
            <a:endParaRPr lang="en-NZ" sz="1600" dirty="0">
              <a:effectLst/>
              <a:latin typeface="Calibri" panose="020F0502020204030204" pitchFamily="34" charset="0"/>
              <a:ea typeface="DengXian" panose="02010600030101010101" pitchFamily="2" charset="-122"/>
            </a:endParaRPr>
          </a:p>
        </p:txBody>
      </p:sp>
      <p:pic>
        <p:nvPicPr>
          <p:cNvPr id="5" name="Picture 4">
            <a:extLst>
              <a:ext uri="{FF2B5EF4-FFF2-40B4-BE49-F238E27FC236}">
                <a16:creationId xmlns:a16="http://schemas.microsoft.com/office/drawing/2014/main" id="{9BE4DA96-EFF1-4260-BADA-07E0830636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526" y="6105525"/>
            <a:ext cx="2447925" cy="752475"/>
          </a:xfrm>
          <a:prstGeom prst="rect">
            <a:avLst/>
          </a:prstGeom>
        </p:spPr>
      </p:pic>
    </p:spTree>
    <p:extLst>
      <p:ext uri="{BB962C8B-B14F-4D97-AF65-F5344CB8AC3E}">
        <p14:creationId xmlns:p14="http://schemas.microsoft.com/office/powerpoint/2010/main" val="136665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70994"/>
            <a:ext cx="12192000" cy="13255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 name="Title 1"/>
          <p:cNvSpPr>
            <a:spLocks noGrp="1"/>
          </p:cNvSpPr>
          <p:nvPr>
            <p:ph type="title" idx="4294967295"/>
          </p:nvPr>
        </p:nvSpPr>
        <p:spPr>
          <a:xfrm>
            <a:off x="838200" y="270994"/>
            <a:ext cx="10515600" cy="1325563"/>
          </a:xfrm>
          <a:prstGeom prst="rect">
            <a:avLst/>
          </a:prstGeom>
        </p:spPr>
        <p:txBody>
          <a:bodyPr>
            <a:normAutofit fontScale="90000"/>
          </a:bodyPr>
          <a:lstStyle/>
          <a:p>
            <a:br>
              <a:rPr lang="en-NZ" sz="3600" dirty="0">
                <a:solidFill>
                  <a:srgbClr val="3974B4"/>
                </a:solidFill>
                <a:latin typeface="+mn-lt"/>
              </a:rPr>
            </a:br>
            <a:r>
              <a:rPr lang="en-NZ" sz="4000" dirty="0">
                <a:solidFill>
                  <a:srgbClr val="3974B4"/>
                </a:solidFill>
                <a:latin typeface="+mn-lt"/>
              </a:rPr>
              <a:t>RPM</a:t>
            </a:r>
            <a:br>
              <a:rPr lang="en-NZ" sz="3600" dirty="0">
                <a:solidFill>
                  <a:srgbClr val="3974B4"/>
                </a:solidFill>
                <a:latin typeface="+mn-lt"/>
              </a:rPr>
            </a:br>
            <a:r>
              <a:rPr lang="en-NZ" sz="2200" dirty="0">
                <a:latin typeface="+mn-lt"/>
              </a:rPr>
              <a:t>– </a:t>
            </a:r>
            <a:r>
              <a:rPr lang="en-NZ" sz="2200" i="1" dirty="0">
                <a:latin typeface="+mn-lt"/>
              </a:rPr>
              <a:t>Minimum resale price maintenance</a:t>
            </a:r>
            <a:br>
              <a:rPr lang="en-NZ" sz="3600" dirty="0">
                <a:solidFill>
                  <a:srgbClr val="3974B4"/>
                </a:solidFill>
                <a:latin typeface="ColaborateLight" panose="02000503040000020004" pitchFamily="50" charset="0"/>
              </a:rPr>
            </a:br>
            <a:endParaRPr lang="en-NZ" sz="2000" i="1" dirty="0">
              <a:solidFill>
                <a:srgbClr val="4E4E4E"/>
              </a:solidFill>
              <a:latin typeface="+mn-lt"/>
            </a:endParaRPr>
          </a:p>
        </p:txBody>
      </p:sp>
      <p:sp>
        <p:nvSpPr>
          <p:cNvPr id="3" name="Content Placeholder 2"/>
          <p:cNvSpPr>
            <a:spLocks noGrp="1"/>
          </p:cNvSpPr>
          <p:nvPr>
            <p:ph idx="4294967295"/>
          </p:nvPr>
        </p:nvSpPr>
        <p:spPr>
          <a:xfrm>
            <a:off x="838200" y="1825625"/>
            <a:ext cx="10515600" cy="4882906"/>
          </a:xfrm>
          <a:prstGeom prst="rect">
            <a:avLst/>
          </a:prstGeom>
        </p:spPr>
        <p:txBody>
          <a:bodyPr>
            <a:normAutofit fontScale="92500" lnSpcReduction="20000"/>
          </a:bodyPr>
          <a:lstStyle/>
          <a:p>
            <a:pPr>
              <a:lnSpc>
                <a:spcPct val="140000"/>
              </a:lnSpc>
              <a:spcBef>
                <a:spcPts val="0"/>
              </a:spcBef>
              <a:spcAft>
                <a:spcPts val="1800"/>
              </a:spcAft>
            </a:pPr>
            <a:r>
              <a:rPr lang="en-GB" b="0" i="0" dirty="0">
                <a:solidFill>
                  <a:srgbClr val="000000"/>
                </a:solidFill>
                <a:effectLst/>
                <a:latin typeface="Calibri" panose="020F0502020204030204" pitchFamily="34" charset="0"/>
              </a:rPr>
              <a:t>RPM generally occurs when a supplier specifies a minimum price at which a retailer must on-sell goods</a:t>
            </a:r>
          </a:p>
          <a:p>
            <a:pPr>
              <a:lnSpc>
                <a:spcPct val="140000"/>
              </a:lnSpc>
              <a:spcBef>
                <a:spcPts val="0"/>
              </a:spcBef>
              <a:spcAft>
                <a:spcPts val="1800"/>
              </a:spcAft>
            </a:pPr>
            <a:r>
              <a:rPr lang="en-GB" dirty="0">
                <a:solidFill>
                  <a:srgbClr val="000000"/>
                </a:solidFill>
                <a:latin typeface="Calibri" panose="020F0502020204030204" pitchFamily="34" charset="0"/>
              </a:rPr>
              <a:t>Specifying a </a:t>
            </a:r>
            <a:r>
              <a:rPr lang="en-GB" i="1" dirty="0">
                <a:solidFill>
                  <a:srgbClr val="000000"/>
                </a:solidFill>
                <a:latin typeface="Calibri" panose="020F0502020204030204" pitchFamily="34" charset="0"/>
              </a:rPr>
              <a:t>maximum price </a:t>
            </a:r>
            <a:r>
              <a:rPr lang="en-GB" dirty="0">
                <a:solidFill>
                  <a:srgbClr val="000000"/>
                </a:solidFill>
                <a:latin typeface="Calibri" panose="020F0502020204030204" pitchFamily="34" charset="0"/>
              </a:rPr>
              <a:t>is usually fine</a:t>
            </a:r>
          </a:p>
          <a:p>
            <a:pPr>
              <a:lnSpc>
                <a:spcPct val="140000"/>
              </a:lnSpc>
              <a:spcBef>
                <a:spcPts val="0"/>
              </a:spcBef>
              <a:spcAft>
                <a:spcPts val="1800"/>
              </a:spcAft>
            </a:pPr>
            <a:r>
              <a:rPr lang="en-GB" b="0" i="0" dirty="0">
                <a:solidFill>
                  <a:srgbClr val="000000"/>
                </a:solidFill>
                <a:effectLst/>
                <a:latin typeface="Calibri" panose="020F0502020204030204" pitchFamily="34" charset="0"/>
              </a:rPr>
              <a:t>A specified minimum price can be inferred </a:t>
            </a:r>
            <a:r>
              <a:rPr lang="en-GB" b="0" i="0" dirty="0" err="1">
                <a:solidFill>
                  <a:srgbClr val="000000"/>
                </a:solidFill>
                <a:effectLst/>
                <a:latin typeface="Calibri" panose="020F0502020204030204" pitchFamily="34" charset="0"/>
              </a:rPr>
              <a:t>eg</a:t>
            </a:r>
            <a:r>
              <a:rPr lang="en-GB" b="0" i="0" dirty="0">
                <a:solidFill>
                  <a:srgbClr val="000000"/>
                </a:solidFill>
                <a:effectLst/>
                <a:latin typeface="Calibri" panose="020F0502020204030204" pitchFamily="34" charset="0"/>
              </a:rPr>
              <a:t> if a RRP is actually a minimum price – however a genuine RRP is not RPM</a:t>
            </a:r>
          </a:p>
          <a:p>
            <a:pPr>
              <a:lnSpc>
                <a:spcPct val="140000"/>
              </a:lnSpc>
              <a:spcBef>
                <a:spcPts val="0"/>
              </a:spcBef>
              <a:spcAft>
                <a:spcPts val="1800"/>
              </a:spcAft>
            </a:pPr>
            <a:r>
              <a:rPr lang="en-GB" dirty="0">
                <a:solidFill>
                  <a:srgbClr val="000000"/>
                </a:solidFill>
                <a:latin typeface="Calibri" panose="020F0502020204030204" pitchFamily="34" charset="0"/>
              </a:rPr>
              <a:t>Be careful about language used </a:t>
            </a:r>
            <a:r>
              <a:rPr lang="en-GB" dirty="0" err="1">
                <a:solidFill>
                  <a:srgbClr val="000000"/>
                </a:solidFill>
                <a:latin typeface="Calibri" panose="020F0502020204030204" pitchFamily="34" charset="0"/>
              </a:rPr>
              <a:t>eg</a:t>
            </a:r>
            <a:r>
              <a:rPr lang="en-GB" dirty="0">
                <a:solidFill>
                  <a:srgbClr val="000000"/>
                </a:solidFill>
                <a:latin typeface="Calibri" panose="020F0502020204030204" pitchFamily="34" charset="0"/>
              </a:rPr>
              <a:t> in emails and how it could be interpreted by the CC</a:t>
            </a:r>
          </a:p>
          <a:p>
            <a:pPr>
              <a:lnSpc>
                <a:spcPct val="140000"/>
              </a:lnSpc>
              <a:spcBef>
                <a:spcPts val="0"/>
              </a:spcBef>
              <a:spcAft>
                <a:spcPts val="1800"/>
              </a:spcAft>
            </a:pPr>
            <a:r>
              <a:rPr lang="en-GB" dirty="0">
                <a:solidFill>
                  <a:srgbClr val="000000"/>
                </a:solidFill>
                <a:latin typeface="Calibri" panose="020F0502020204030204" pitchFamily="34" charset="0"/>
              </a:rPr>
              <a:t>Document legitimate rationale for any refusals to supply</a:t>
            </a:r>
            <a:endParaRPr lang="en-GB" b="0" i="0" dirty="0">
              <a:solidFill>
                <a:srgbClr val="000000"/>
              </a:solidFill>
              <a:effectLst/>
              <a:latin typeface="Calibri" panose="020F0502020204030204" pitchFamily="34" charset="0"/>
            </a:endParaRPr>
          </a:p>
        </p:txBody>
      </p:sp>
      <p:pic>
        <p:nvPicPr>
          <p:cNvPr id="5" name="Picture 4">
            <a:extLst>
              <a:ext uri="{FF2B5EF4-FFF2-40B4-BE49-F238E27FC236}">
                <a16:creationId xmlns:a16="http://schemas.microsoft.com/office/drawing/2014/main" id="{9BE4DA96-EFF1-4260-BADA-07E0830636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526" y="6105525"/>
            <a:ext cx="2447925" cy="752475"/>
          </a:xfrm>
          <a:prstGeom prst="rect">
            <a:avLst/>
          </a:prstGeom>
        </p:spPr>
      </p:pic>
    </p:spTree>
    <p:extLst>
      <p:ext uri="{BB962C8B-B14F-4D97-AF65-F5344CB8AC3E}">
        <p14:creationId xmlns:p14="http://schemas.microsoft.com/office/powerpoint/2010/main" val="2051902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70994"/>
            <a:ext cx="12192000" cy="13255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 name="Title 1"/>
          <p:cNvSpPr>
            <a:spLocks noGrp="1"/>
          </p:cNvSpPr>
          <p:nvPr>
            <p:ph type="title" idx="4294967295"/>
          </p:nvPr>
        </p:nvSpPr>
        <p:spPr>
          <a:xfrm>
            <a:off x="838200" y="270994"/>
            <a:ext cx="10515600" cy="1325563"/>
          </a:xfrm>
          <a:prstGeom prst="rect">
            <a:avLst/>
          </a:prstGeom>
        </p:spPr>
        <p:txBody>
          <a:bodyPr>
            <a:normAutofit fontScale="90000"/>
          </a:bodyPr>
          <a:lstStyle/>
          <a:p>
            <a:br>
              <a:rPr lang="en-NZ" sz="3600" dirty="0">
                <a:solidFill>
                  <a:srgbClr val="3974B4"/>
                </a:solidFill>
                <a:latin typeface="+mn-lt"/>
              </a:rPr>
            </a:br>
            <a:r>
              <a:rPr lang="en-NZ" sz="4000" dirty="0">
                <a:solidFill>
                  <a:srgbClr val="3974B4"/>
                </a:solidFill>
                <a:latin typeface="+mn-lt"/>
              </a:rPr>
              <a:t>RPM fact sheet</a:t>
            </a:r>
            <a:br>
              <a:rPr lang="en-NZ" sz="3600" dirty="0">
                <a:solidFill>
                  <a:srgbClr val="3974B4"/>
                </a:solidFill>
                <a:latin typeface="+mn-lt"/>
              </a:rPr>
            </a:br>
            <a:r>
              <a:rPr lang="en-NZ" sz="2200" dirty="0">
                <a:latin typeface="+mn-lt"/>
              </a:rPr>
              <a:t>– </a:t>
            </a:r>
            <a:r>
              <a:rPr lang="en-NZ" sz="2200" i="1" dirty="0">
                <a:latin typeface="+mn-lt"/>
              </a:rPr>
              <a:t>ComCom guidance</a:t>
            </a:r>
            <a:br>
              <a:rPr lang="en-NZ" sz="3600" dirty="0">
                <a:solidFill>
                  <a:srgbClr val="3974B4"/>
                </a:solidFill>
                <a:latin typeface="ColaborateLight" panose="02000503040000020004" pitchFamily="50" charset="0"/>
              </a:rPr>
            </a:br>
            <a:endParaRPr lang="en-NZ" sz="2000" i="1" dirty="0">
              <a:solidFill>
                <a:srgbClr val="4E4E4E"/>
              </a:solidFill>
              <a:latin typeface="+mn-lt"/>
            </a:endParaRPr>
          </a:p>
        </p:txBody>
      </p:sp>
      <p:sp>
        <p:nvSpPr>
          <p:cNvPr id="3" name="Content Placeholder 2"/>
          <p:cNvSpPr>
            <a:spLocks noGrp="1"/>
          </p:cNvSpPr>
          <p:nvPr>
            <p:ph idx="4294967295"/>
          </p:nvPr>
        </p:nvSpPr>
        <p:spPr>
          <a:xfrm>
            <a:off x="838200" y="1825625"/>
            <a:ext cx="10515600" cy="4882906"/>
          </a:xfrm>
          <a:prstGeom prst="rect">
            <a:avLst/>
          </a:prstGeom>
        </p:spPr>
        <p:txBody>
          <a:bodyPr>
            <a:normAutofit fontScale="70000" lnSpcReduction="20000"/>
          </a:bodyPr>
          <a:lstStyle/>
          <a:p>
            <a:pPr>
              <a:lnSpc>
                <a:spcPct val="140000"/>
              </a:lnSpc>
              <a:spcBef>
                <a:spcPts val="0"/>
              </a:spcBef>
              <a:spcAft>
                <a:spcPts val="1800"/>
              </a:spcAft>
            </a:pPr>
            <a:r>
              <a:rPr lang="en-GB" dirty="0"/>
              <a:t>ComCom fact </a:t>
            </a:r>
            <a:r>
              <a:rPr lang="en-GB" sz="1700" dirty="0"/>
              <a:t>sheet </a:t>
            </a:r>
            <a:r>
              <a:rPr lang="en-GB" sz="1700" b="0" i="0" dirty="0">
                <a:solidFill>
                  <a:srgbClr val="0563C1"/>
                </a:solidFill>
                <a:effectLst/>
                <a:latin typeface="Calibri" panose="020F0502020204030204" pitchFamily="34" charset="0"/>
                <a:hlinkClick r:id="rId3">
                  <a:extLst>
                    <a:ext uri="{A12FA001-AC4F-418D-AE19-62706E023703}">
                      <ahyp:hlinkClr xmlns:ahyp="http://schemas.microsoft.com/office/drawing/2018/hyperlinkcolor" val="tx"/>
                    </a:ext>
                  </a:extLst>
                </a:hlinkClick>
              </a:rPr>
              <a:t>https://comcom.govt.nz/__data/assets/pdf_file/0025/96181/Resale-price-maintenance-Fact-sheet-June-2022.pdf</a:t>
            </a:r>
            <a:r>
              <a:rPr lang="en-GB" sz="1700" b="0" i="0" dirty="0">
                <a:solidFill>
                  <a:srgbClr val="000000"/>
                </a:solidFill>
                <a:effectLst/>
                <a:latin typeface="Calibri" panose="020F0502020204030204" pitchFamily="34" charset="0"/>
              </a:rPr>
              <a:t> </a:t>
            </a:r>
          </a:p>
          <a:p>
            <a:pPr>
              <a:lnSpc>
                <a:spcPct val="140000"/>
              </a:lnSpc>
              <a:spcBef>
                <a:spcPts val="0"/>
              </a:spcBef>
              <a:spcAft>
                <a:spcPts val="600"/>
              </a:spcAft>
            </a:pPr>
            <a:r>
              <a:rPr lang="en-GB" dirty="0">
                <a:solidFill>
                  <a:srgbClr val="000000"/>
                </a:solidFill>
                <a:latin typeface="Calibri" panose="020F0502020204030204" pitchFamily="34" charset="0"/>
              </a:rPr>
              <a:t>Has good practical tips:</a:t>
            </a:r>
          </a:p>
          <a:p>
            <a:pPr lvl="1">
              <a:lnSpc>
                <a:spcPct val="140000"/>
              </a:lnSpc>
              <a:spcBef>
                <a:spcPts val="0"/>
              </a:spcBef>
              <a:spcAft>
                <a:spcPts val="600"/>
              </a:spcAft>
              <a:buFont typeface="Wingdings" panose="05000000000000000000" pitchFamily="2" charset="2"/>
              <a:buChar char="ü"/>
            </a:pPr>
            <a:r>
              <a:rPr lang="en-GB" i="0" dirty="0">
                <a:solidFill>
                  <a:srgbClr val="000000"/>
                </a:solidFill>
                <a:effectLst/>
                <a:latin typeface="Calibri" panose="020F0502020204030204" pitchFamily="34" charset="0"/>
              </a:rPr>
              <a:t>Suppliers </a:t>
            </a:r>
            <a:r>
              <a:rPr lang="en-GB" b="1" i="0" dirty="0">
                <a:solidFill>
                  <a:srgbClr val="00B050"/>
                </a:solidFill>
                <a:effectLst/>
                <a:latin typeface="Calibri" panose="020F0502020204030204" pitchFamily="34" charset="0"/>
              </a:rPr>
              <a:t>can</a:t>
            </a:r>
            <a:r>
              <a:rPr lang="en-GB" i="0" dirty="0">
                <a:solidFill>
                  <a:srgbClr val="000000"/>
                </a:solidFill>
                <a:effectLst/>
                <a:latin typeface="Calibri" panose="020F0502020204030204" pitchFamily="34" charset="0"/>
              </a:rPr>
              <a:t> suggest or recommend a retail / promotional price</a:t>
            </a:r>
          </a:p>
          <a:p>
            <a:pPr lvl="1">
              <a:lnSpc>
                <a:spcPct val="140000"/>
              </a:lnSpc>
              <a:spcBef>
                <a:spcPts val="0"/>
              </a:spcBef>
              <a:spcAft>
                <a:spcPts val="600"/>
              </a:spcAft>
              <a:buFont typeface="Wingdings" panose="05000000000000000000" pitchFamily="2" charset="2"/>
              <a:buChar char="ü"/>
            </a:pPr>
            <a:r>
              <a:rPr lang="en-GB" dirty="0">
                <a:solidFill>
                  <a:srgbClr val="000000"/>
                </a:solidFill>
                <a:latin typeface="Calibri" panose="020F0502020204030204" pitchFamily="34" charset="0"/>
              </a:rPr>
              <a:t>Suppliers </a:t>
            </a:r>
            <a:r>
              <a:rPr lang="en-GB" b="1" dirty="0">
                <a:solidFill>
                  <a:srgbClr val="00B050"/>
                </a:solidFill>
                <a:latin typeface="Calibri" panose="020F0502020204030204" pitchFamily="34" charset="0"/>
              </a:rPr>
              <a:t>can</a:t>
            </a:r>
            <a:r>
              <a:rPr lang="en-GB" dirty="0">
                <a:solidFill>
                  <a:srgbClr val="000000"/>
                </a:solidFill>
                <a:latin typeface="Calibri" panose="020F0502020204030204" pitchFamily="34" charset="0"/>
              </a:rPr>
              <a:t> set a maximum price for the resale of goods</a:t>
            </a:r>
          </a:p>
          <a:p>
            <a:pPr lvl="1">
              <a:lnSpc>
                <a:spcPct val="140000"/>
              </a:lnSpc>
              <a:spcBef>
                <a:spcPts val="0"/>
              </a:spcBef>
              <a:spcAft>
                <a:spcPts val="600"/>
              </a:spcAft>
              <a:buFont typeface="Wingdings" panose="05000000000000000000" pitchFamily="2" charset="2"/>
              <a:buChar char="ü"/>
            </a:pPr>
            <a:r>
              <a:rPr lang="en-GB" i="0" dirty="0">
                <a:solidFill>
                  <a:srgbClr val="000000"/>
                </a:solidFill>
                <a:effectLst/>
                <a:latin typeface="Calibri" panose="020F0502020204030204" pitchFamily="34" charset="0"/>
              </a:rPr>
              <a:t>Suppliers </a:t>
            </a:r>
            <a:r>
              <a:rPr lang="en-GB" b="1" i="0" dirty="0">
                <a:solidFill>
                  <a:srgbClr val="00B050"/>
                </a:solidFill>
                <a:effectLst/>
                <a:latin typeface="Calibri" panose="020F0502020204030204" pitchFamily="34" charset="0"/>
              </a:rPr>
              <a:t>can</a:t>
            </a:r>
            <a:r>
              <a:rPr lang="en-GB" i="0" dirty="0">
                <a:solidFill>
                  <a:srgbClr val="000000"/>
                </a:solidFill>
                <a:effectLst/>
                <a:latin typeface="Calibri" panose="020F0502020204030204" pitchFamily="34" charset="0"/>
              </a:rPr>
              <a:t> agree promotional plans with resellers, if reseller maintains independence to set retail price</a:t>
            </a:r>
          </a:p>
          <a:p>
            <a:pPr lvl="1">
              <a:lnSpc>
                <a:spcPct val="140000"/>
              </a:lnSpc>
              <a:spcBef>
                <a:spcPts val="0"/>
              </a:spcBef>
              <a:spcAft>
                <a:spcPts val="600"/>
              </a:spcAft>
              <a:buFont typeface="Wingdings" panose="05000000000000000000" pitchFamily="2" charset="2"/>
              <a:buChar char="ü"/>
            </a:pPr>
            <a:r>
              <a:rPr lang="en-GB" i="0" dirty="0">
                <a:solidFill>
                  <a:srgbClr val="000000"/>
                </a:solidFill>
                <a:effectLst/>
                <a:latin typeface="Calibri" panose="020F0502020204030204" pitchFamily="34" charset="0"/>
              </a:rPr>
              <a:t>Suppliers </a:t>
            </a:r>
            <a:r>
              <a:rPr lang="en-GB" b="1" i="0" dirty="0">
                <a:solidFill>
                  <a:srgbClr val="00B050"/>
                </a:solidFill>
                <a:effectLst/>
                <a:latin typeface="Calibri" panose="020F0502020204030204" pitchFamily="34" charset="0"/>
              </a:rPr>
              <a:t>can</a:t>
            </a:r>
            <a:r>
              <a:rPr lang="en-GB" i="0" dirty="0">
                <a:solidFill>
                  <a:srgbClr val="000000"/>
                </a:solidFill>
                <a:effectLst/>
                <a:latin typeface="Calibri" panose="020F0502020204030204" pitchFamily="34" charset="0"/>
              </a:rPr>
              <a:t> choose how they wish to distribute their goods</a:t>
            </a:r>
          </a:p>
          <a:p>
            <a:pPr marL="457200" lvl="1" indent="0">
              <a:lnSpc>
                <a:spcPct val="140000"/>
              </a:lnSpc>
              <a:spcBef>
                <a:spcPts val="0"/>
              </a:spcBef>
              <a:spcAft>
                <a:spcPts val="600"/>
              </a:spcAft>
              <a:buNone/>
            </a:pPr>
            <a:r>
              <a:rPr lang="en-GB" dirty="0">
                <a:solidFill>
                  <a:srgbClr val="000000"/>
                </a:solidFill>
                <a:latin typeface="Calibri" panose="020F0502020204030204" pitchFamily="34" charset="0"/>
              </a:rPr>
              <a:t>--------------------------------------------------------------------------------------------------------------------------------------------</a:t>
            </a:r>
            <a:endParaRPr lang="en-GB" i="0" dirty="0">
              <a:solidFill>
                <a:srgbClr val="000000"/>
              </a:solidFill>
              <a:effectLst/>
              <a:latin typeface="Calibri" panose="020F0502020204030204" pitchFamily="34" charset="0"/>
            </a:endParaRPr>
          </a:p>
          <a:p>
            <a:pPr lvl="1">
              <a:lnSpc>
                <a:spcPct val="140000"/>
              </a:lnSpc>
              <a:spcBef>
                <a:spcPts val="0"/>
              </a:spcBef>
              <a:spcAft>
                <a:spcPts val="600"/>
              </a:spcAft>
              <a:buFont typeface="Wingdings" panose="05000000000000000000" pitchFamily="2" charset="2"/>
              <a:buChar char=""/>
            </a:pPr>
            <a:r>
              <a:rPr lang="en-GB" b="0" i="0" dirty="0">
                <a:solidFill>
                  <a:srgbClr val="000000"/>
                </a:solidFill>
                <a:effectLst/>
                <a:latin typeface="Calibri" panose="020F0502020204030204" pitchFamily="34" charset="0"/>
              </a:rPr>
              <a:t>Suppliers </a:t>
            </a:r>
            <a:r>
              <a:rPr lang="en-GB" b="1" i="0" dirty="0">
                <a:solidFill>
                  <a:srgbClr val="C00000"/>
                </a:solidFill>
                <a:effectLst/>
                <a:latin typeface="Calibri" panose="020F0502020204030204" pitchFamily="34" charset="0"/>
              </a:rPr>
              <a:t>cannot</a:t>
            </a:r>
            <a:r>
              <a:rPr lang="en-GB" b="0" i="0" dirty="0">
                <a:solidFill>
                  <a:srgbClr val="000000"/>
                </a:solidFill>
                <a:effectLst/>
                <a:latin typeface="Calibri" panose="020F0502020204030204" pitchFamily="34" charset="0"/>
              </a:rPr>
              <a:t> specify or mandate a minimum price for the on-sale of goods</a:t>
            </a:r>
          </a:p>
          <a:p>
            <a:pPr lvl="1">
              <a:lnSpc>
                <a:spcPct val="140000"/>
              </a:lnSpc>
              <a:spcBef>
                <a:spcPts val="0"/>
              </a:spcBef>
              <a:spcAft>
                <a:spcPts val="600"/>
              </a:spcAft>
              <a:buFont typeface="Wingdings" panose="05000000000000000000" pitchFamily="2" charset="2"/>
              <a:buChar char=""/>
            </a:pPr>
            <a:r>
              <a:rPr lang="en-GB" dirty="0">
                <a:solidFill>
                  <a:srgbClr val="000000"/>
                </a:solidFill>
                <a:latin typeface="Calibri" panose="020F0502020204030204" pitchFamily="34" charset="0"/>
              </a:rPr>
              <a:t>Suppliers </a:t>
            </a:r>
            <a:r>
              <a:rPr lang="en-GB" b="1" dirty="0">
                <a:solidFill>
                  <a:srgbClr val="C00000"/>
                </a:solidFill>
                <a:latin typeface="Calibri" panose="020F0502020204030204" pitchFamily="34" charset="0"/>
              </a:rPr>
              <a:t>cannot</a:t>
            </a:r>
            <a:r>
              <a:rPr lang="en-GB" dirty="0">
                <a:solidFill>
                  <a:srgbClr val="000000"/>
                </a:solidFill>
                <a:latin typeface="Calibri" panose="020F0502020204030204" pitchFamily="34" charset="0"/>
              </a:rPr>
              <a:t> enforce a recommended price</a:t>
            </a:r>
          </a:p>
          <a:p>
            <a:pPr lvl="1">
              <a:lnSpc>
                <a:spcPct val="140000"/>
              </a:lnSpc>
              <a:spcBef>
                <a:spcPts val="0"/>
              </a:spcBef>
              <a:spcAft>
                <a:spcPts val="600"/>
              </a:spcAft>
              <a:buFont typeface="Wingdings" panose="05000000000000000000" pitchFamily="2" charset="2"/>
              <a:buChar char=""/>
            </a:pPr>
            <a:r>
              <a:rPr lang="en-GB" b="0" i="0" dirty="0">
                <a:solidFill>
                  <a:srgbClr val="000000"/>
                </a:solidFill>
                <a:effectLst/>
                <a:latin typeface="Calibri" panose="020F0502020204030204" pitchFamily="34" charset="0"/>
              </a:rPr>
              <a:t>Suppliers </a:t>
            </a:r>
            <a:r>
              <a:rPr lang="en-GB" b="1" dirty="0">
                <a:solidFill>
                  <a:srgbClr val="C00000"/>
                </a:solidFill>
                <a:latin typeface="Calibri" panose="020F0502020204030204" pitchFamily="34" charset="0"/>
              </a:rPr>
              <a:t>cannot</a:t>
            </a:r>
            <a:r>
              <a:rPr lang="en-GB" b="0" i="0" dirty="0">
                <a:solidFill>
                  <a:srgbClr val="000000"/>
                </a:solidFill>
                <a:effectLst/>
                <a:latin typeface="Calibri" panose="020F0502020204030204" pitchFamily="34" charset="0"/>
              </a:rPr>
              <a:t> prevent or limit resellers from lowerin</a:t>
            </a:r>
            <a:r>
              <a:rPr lang="en-GB" dirty="0">
                <a:solidFill>
                  <a:srgbClr val="000000"/>
                </a:solidFill>
                <a:latin typeface="Calibri" panose="020F0502020204030204" pitchFamily="34" charset="0"/>
              </a:rPr>
              <a:t>g their retail prices</a:t>
            </a:r>
          </a:p>
          <a:p>
            <a:pPr lvl="1">
              <a:lnSpc>
                <a:spcPct val="140000"/>
              </a:lnSpc>
              <a:spcBef>
                <a:spcPts val="0"/>
              </a:spcBef>
              <a:spcAft>
                <a:spcPts val="600"/>
              </a:spcAft>
              <a:buFont typeface="Wingdings" panose="05000000000000000000" pitchFamily="2" charset="2"/>
              <a:buChar char=""/>
            </a:pPr>
            <a:r>
              <a:rPr lang="en-GB" dirty="0">
                <a:solidFill>
                  <a:srgbClr val="000000"/>
                </a:solidFill>
                <a:latin typeface="Calibri" panose="020F0502020204030204" pitchFamily="34" charset="0"/>
              </a:rPr>
              <a:t>Suppliers </a:t>
            </a:r>
            <a:r>
              <a:rPr lang="en-GB" b="1" dirty="0">
                <a:solidFill>
                  <a:srgbClr val="C00000"/>
                </a:solidFill>
                <a:latin typeface="Calibri" panose="020F0502020204030204" pitchFamily="34" charset="0"/>
              </a:rPr>
              <a:t>cannot</a:t>
            </a:r>
            <a:r>
              <a:rPr lang="en-GB" dirty="0">
                <a:solidFill>
                  <a:srgbClr val="000000"/>
                </a:solidFill>
                <a:latin typeface="Calibri" panose="020F0502020204030204" pitchFamily="34" charset="0"/>
              </a:rPr>
              <a:t> withhold supply of goods because they were sold below a minimum price</a:t>
            </a:r>
          </a:p>
        </p:txBody>
      </p:sp>
      <p:pic>
        <p:nvPicPr>
          <p:cNvPr id="5" name="Picture 4">
            <a:extLst>
              <a:ext uri="{FF2B5EF4-FFF2-40B4-BE49-F238E27FC236}">
                <a16:creationId xmlns:a16="http://schemas.microsoft.com/office/drawing/2014/main" id="{9BE4DA96-EFF1-4260-BADA-07E0830636F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16526" y="6105525"/>
            <a:ext cx="2447925" cy="752475"/>
          </a:xfrm>
          <a:prstGeom prst="rect">
            <a:avLst/>
          </a:prstGeom>
        </p:spPr>
      </p:pic>
    </p:spTree>
    <p:extLst>
      <p:ext uri="{BB962C8B-B14F-4D97-AF65-F5344CB8AC3E}">
        <p14:creationId xmlns:p14="http://schemas.microsoft.com/office/powerpoint/2010/main" val="731588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70994"/>
            <a:ext cx="12192000" cy="13255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 name="Title 1"/>
          <p:cNvSpPr>
            <a:spLocks noGrp="1"/>
          </p:cNvSpPr>
          <p:nvPr>
            <p:ph type="title" idx="4294967295"/>
          </p:nvPr>
        </p:nvSpPr>
        <p:spPr>
          <a:xfrm>
            <a:off x="838200" y="270994"/>
            <a:ext cx="10515600" cy="1325563"/>
          </a:xfrm>
          <a:prstGeom prst="rect">
            <a:avLst/>
          </a:prstGeom>
        </p:spPr>
        <p:txBody>
          <a:bodyPr>
            <a:normAutofit fontScale="90000"/>
          </a:bodyPr>
          <a:lstStyle/>
          <a:p>
            <a:br>
              <a:rPr lang="en-NZ" sz="3600" dirty="0">
                <a:solidFill>
                  <a:srgbClr val="3974B4"/>
                </a:solidFill>
                <a:latin typeface="+mn-lt"/>
              </a:rPr>
            </a:br>
            <a:r>
              <a:rPr lang="en-NZ" sz="6000" dirty="0">
                <a:solidFill>
                  <a:srgbClr val="3974B4"/>
                </a:solidFill>
                <a:latin typeface="+mn-lt"/>
              </a:rPr>
              <a:t>Bonus: Cartel conduct</a:t>
            </a:r>
            <a:br>
              <a:rPr lang="en-NZ" sz="5400" dirty="0">
                <a:solidFill>
                  <a:srgbClr val="3974B4"/>
                </a:solidFill>
                <a:latin typeface="+mn-lt"/>
              </a:rPr>
            </a:br>
            <a:r>
              <a:rPr lang="en-NZ" sz="4000" dirty="0">
                <a:latin typeface="+mn-lt"/>
              </a:rPr>
              <a:t>– </a:t>
            </a:r>
            <a:r>
              <a:rPr lang="en-NZ" sz="4000" i="1" dirty="0">
                <a:latin typeface="+mn-lt"/>
              </a:rPr>
              <a:t>Hub and spoke cartels and other cartel risks</a:t>
            </a:r>
            <a:br>
              <a:rPr lang="en-NZ" sz="3600" dirty="0">
                <a:solidFill>
                  <a:srgbClr val="3974B4"/>
                </a:solidFill>
                <a:latin typeface="ColaborateLight" panose="02000503040000020004" pitchFamily="50" charset="0"/>
              </a:rPr>
            </a:br>
            <a:endParaRPr lang="en-NZ" sz="2000" i="1" dirty="0">
              <a:solidFill>
                <a:srgbClr val="4E4E4E"/>
              </a:solidFill>
              <a:latin typeface="+mn-lt"/>
            </a:endParaRPr>
          </a:p>
        </p:txBody>
      </p:sp>
      <p:sp>
        <p:nvSpPr>
          <p:cNvPr id="3" name="Content Placeholder 2"/>
          <p:cNvSpPr>
            <a:spLocks noGrp="1"/>
          </p:cNvSpPr>
          <p:nvPr>
            <p:ph idx="4294967295"/>
          </p:nvPr>
        </p:nvSpPr>
        <p:spPr>
          <a:xfrm>
            <a:off x="838200" y="1825625"/>
            <a:ext cx="10515600" cy="4882906"/>
          </a:xfrm>
          <a:prstGeom prst="rect">
            <a:avLst/>
          </a:prstGeom>
        </p:spPr>
        <p:txBody>
          <a:bodyPr>
            <a:normAutofit fontScale="70000" lnSpcReduction="20000"/>
          </a:bodyPr>
          <a:lstStyle/>
          <a:p>
            <a:pPr>
              <a:lnSpc>
                <a:spcPct val="140000"/>
              </a:lnSpc>
              <a:spcBef>
                <a:spcPts val="0"/>
              </a:spcBef>
              <a:spcAft>
                <a:spcPts val="1800"/>
              </a:spcAft>
            </a:pPr>
            <a:r>
              <a:rPr lang="en-GB" dirty="0"/>
              <a:t>A cartel generally exists when competitors agree to reduce / remove competition that would otherwise exist between them. This can be “</a:t>
            </a:r>
            <a:r>
              <a:rPr lang="en-GB" i="1" dirty="0"/>
              <a:t>price fixing”</a:t>
            </a:r>
            <a:r>
              <a:rPr lang="en-GB" dirty="0"/>
              <a:t>, “</a:t>
            </a:r>
            <a:r>
              <a:rPr lang="en-GB" i="1" dirty="0"/>
              <a:t>restricting output”</a:t>
            </a:r>
            <a:r>
              <a:rPr lang="en-GB" dirty="0"/>
              <a:t>, </a:t>
            </a:r>
            <a:r>
              <a:rPr lang="en-GB" i="1" dirty="0"/>
              <a:t>“market allocating”</a:t>
            </a:r>
          </a:p>
          <a:p>
            <a:pPr lvl="1">
              <a:lnSpc>
                <a:spcPct val="140000"/>
              </a:lnSpc>
              <a:spcBef>
                <a:spcPts val="0"/>
              </a:spcBef>
              <a:spcAft>
                <a:spcPts val="1800"/>
              </a:spcAft>
            </a:pPr>
            <a:r>
              <a:rPr lang="fr-FR" u="sng" dirty="0">
                <a:solidFill>
                  <a:srgbClr val="0563C1"/>
                </a:solidFill>
                <a:effectLst/>
                <a:latin typeface="Calibri" panose="020F0502020204030204" pitchFamily="34" charset="0"/>
                <a:ea typeface="Times New Roman" panose="02020603050405020304" pitchFamily="18" charset="0"/>
                <a:hlinkClick r:id="rId3"/>
              </a:rPr>
              <a:t>ML 1-page guide: cartel provision prohibition &amp; exceptions</a:t>
            </a:r>
            <a:endParaRPr lang="en-GB" u="sng" dirty="0">
              <a:solidFill>
                <a:srgbClr val="000000"/>
              </a:solidFill>
              <a:effectLst/>
              <a:latin typeface="Calibri" panose="020F0502020204030204" pitchFamily="34" charset="0"/>
              <a:ea typeface="Times New Roman" panose="02020603050405020304" pitchFamily="18" charset="0"/>
            </a:endParaRPr>
          </a:p>
          <a:p>
            <a:pPr lvl="1">
              <a:lnSpc>
                <a:spcPct val="140000"/>
              </a:lnSpc>
              <a:spcBef>
                <a:spcPts val="0"/>
              </a:spcBef>
              <a:spcAft>
                <a:spcPts val="1800"/>
              </a:spcAft>
            </a:pPr>
            <a:r>
              <a:rPr lang="en-GB" dirty="0">
                <a:solidFill>
                  <a:srgbClr val="000000"/>
                </a:solidFill>
                <a:latin typeface="Calibri" panose="020F0502020204030204" pitchFamily="34" charset="0"/>
              </a:rPr>
              <a:t>Direct / indirect “</a:t>
            </a:r>
            <a:r>
              <a:rPr lang="en-GB" i="1" dirty="0">
                <a:solidFill>
                  <a:srgbClr val="000000"/>
                </a:solidFill>
                <a:latin typeface="Calibri" panose="020F0502020204030204" pitchFamily="34" charset="0"/>
              </a:rPr>
              <a:t>CAU</a:t>
            </a:r>
            <a:r>
              <a:rPr lang="en-GB" dirty="0">
                <a:solidFill>
                  <a:srgbClr val="000000"/>
                </a:solidFill>
                <a:latin typeface="Calibri" panose="020F0502020204030204" pitchFamily="34" charset="0"/>
              </a:rPr>
              <a:t>” between parties “ </a:t>
            </a:r>
            <a:r>
              <a:rPr lang="en-GB" i="1" dirty="0">
                <a:solidFill>
                  <a:srgbClr val="000000"/>
                </a:solidFill>
                <a:latin typeface="Calibri" panose="020F0502020204030204" pitchFamily="34" charset="0"/>
              </a:rPr>
              <a:t>in competition</a:t>
            </a:r>
            <a:r>
              <a:rPr lang="en-GB" dirty="0">
                <a:solidFill>
                  <a:srgbClr val="000000"/>
                </a:solidFill>
                <a:latin typeface="Calibri" panose="020F0502020204030204" pitchFamily="34" charset="0"/>
              </a:rPr>
              <a:t>” – assume it’s a CP?</a:t>
            </a:r>
          </a:p>
          <a:p>
            <a:pPr lvl="1">
              <a:lnSpc>
                <a:spcPct val="140000"/>
              </a:lnSpc>
              <a:spcBef>
                <a:spcPts val="0"/>
              </a:spcBef>
              <a:spcAft>
                <a:spcPts val="1800"/>
              </a:spcAft>
            </a:pPr>
            <a:r>
              <a:rPr lang="en-GB" dirty="0">
                <a:solidFill>
                  <a:srgbClr val="000000"/>
                </a:solidFill>
                <a:latin typeface="Calibri" panose="020F0502020204030204" pitchFamily="34" charset="0"/>
              </a:rPr>
              <a:t>“Nudge &amp; wink”; removal of commercial freedom </a:t>
            </a:r>
            <a:r>
              <a:rPr lang="en-GB" dirty="0">
                <a:solidFill>
                  <a:srgbClr val="000000"/>
                </a:solidFill>
                <a:latin typeface="Calibri" panose="020F0502020204030204" pitchFamily="34" charset="0"/>
                <a:hlinkClick r:id="rId4"/>
              </a:rPr>
              <a:t>ComCom “RED FLAGS”</a:t>
            </a:r>
            <a:r>
              <a:rPr lang="en-GB" dirty="0">
                <a:solidFill>
                  <a:srgbClr val="000000"/>
                </a:solidFill>
                <a:latin typeface="Calibri" panose="020F0502020204030204" pitchFamily="34" charset="0"/>
              </a:rPr>
              <a:t> </a:t>
            </a:r>
          </a:p>
          <a:p>
            <a:pPr>
              <a:lnSpc>
                <a:spcPct val="140000"/>
              </a:lnSpc>
              <a:spcBef>
                <a:spcPts val="0"/>
              </a:spcBef>
              <a:spcAft>
                <a:spcPts val="1800"/>
              </a:spcAft>
            </a:pPr>
            <a:r>
              <a:rPr lang="en-GB" dirty="0">
                <a:solidFill>
                  <a:srgbClr val="000000"/>
                </a:solidFill>
                <a:latin typeface="Calibri" panose="020F0502020204030204" pitchFamily="34" charset="0"/>
              </a:rPr>
              <a:t>Deeming provisions for associations in ss 2(8) &amp; (9) CA: </a:t>
            </a:r>
            <a:r>
              <a:rPr lang="en-GB" dirty="0">
                <a:solidFill>
                  <a:srgbClr val="000000"/>
                </a:solidFill>
                <a:latin typeface="Calibri" panose="020F0502020204030204" pitchFamily="34" charset="0"/>
                <a:hlinkClick r:id="rId5"/>
              </a:rPr>
              <a:t>ComCom Trade Associations Fact Sheet</a:t>
            </a:r>
            <a:endParaRPr lang="en-GB" dirty="0">
              <a:solidFill>
                <a:srgbClr val="000000"/>
              </a:solidFill>
              <a:latin typeface="Calibri" panose="020F0502020204030204" pitchFamily="34" charset="0"/>
            </a:endParaRPr>
          </a:p>
          <a:p>
            <a:pPr>
              <a:lnSpc>
                <a:spcPct val="140000"/>
              </a:lnSpc>
              <a:spcBef>
                <a:spcPts val="0"/>
              </a:spcBef>
              <a:spcAft>
                <a:spcPts val="1800"/>
              </a:spcAft>
            </a:pPr>
            <a:r>
              <a:rPr lang="en-GB" dirty="0">
                <a:solidFill>
                  <a:srgbClr val="000000"/>
                </a:solidFill>
                <a:latin typeface="Calibri" panose="020F0502020204030204" pitchFamily="34" charset="0"/>
              </a:rPr>
              <a:t>There can be “hub and spoke” cartels where, say, a retailer is the means for suppliers agreeing prices or other CPs, or vice versa.</a:t>
            </a:r>
            <a:r>
              <a:rPr lang="en-GB" b="0" i="0" dirty="0">
                <a:solidFill>
                  <a:srgbClr val="000000"/>
                </a:solidFill>
                <a:effectLst/>
                <a:latin typeface="Calibri" panose="020F0502020204030204" pitchFamily="34" charset="0"/>
              </a:rPr>
              <a:t> Eg the </a:t>
            </a:r>
            <a:r>
              <a:rPr lang="en-GB" i="1" dirty="0">
                <a:solidFill>
                  <a:srgbClr val="000000"/>
                </a:solidFill>
                <a:latin typeface="Calibri" panose="020F0502020204030204" pitchFamily="34" charset="0"/>
                <a:hlinkClick r:id="rId6"/>
              </a:rPr>
              <a:t>Cussons laundry detergent</a:t>
            </a:r>
            <a:r>
              <a:rPr lang="en-GB" i="1" dirty="0">
                <a:solidFill>
                  <a:srgbClr val="000000"/>
                </a:solidFill>
                <a:latin typeface="Calibri" panose="020F0502020204030204" pitchFamily="34" charset="0"/>
              </a:rPr>
              <a:t> </a:t>
            </a:r>
            <a:r>
              <a:rPr lang="en-GB" b="0" i="0" dirty="0">
                <a:solidFill>
                  <a:srgbClr val="000000"/>
                </a:solidFill>
                <a:effectLst/>
                <a:latin typeface="Calibri" panose="020F0502020204030204" pitchFamily="34" charset="0"/>
              </a:rPr>
              <a:t>case (AU), where Cussons successfully defended (full Federal Court) </a:t>
            </a:r>
            <a:r>
              <a:rPr lang="en-GB" dirty="0">
                <a:solidFill>
                  <a:srgbClr val="000000"/>
                </a:solidFill>
                <a:latin typeface="Calibri" panose="020F0502020204030204" pitchFamily="34" charset="0"/>
              </a:rPr>
              <a:t>but Colgate &amp; Woolworths admitted the conduct and agreed penalties of AU$18M and AU$9M respectively.</a:t>
            </a:r>
            <a:endParaRPr lang="en-GB" sz="2900" dirty="0">
              <a:solidFill>
                <a:srgbClr val="000000"/>
              </a:solidFill>
              <a:latin typeface="Calibri" panose="020F0502020204030204" pitchFamily="34" charset="0"/>
            </a:endParaRPr>
          </a:p>
        </p:txBody>
      </p:sp>
      <p:pic>
        <p:nvPicPr>
          <p:cNvPr id="5" name="Picture 4">
            <a:extLst>
              <a:ext uri="{FF2B5EF4-FFF2-40B4-BE49-F238E27FC236}">
                <a16:creationId xmlns:a16="http://schemas.microsoft.com/office/drawing/2014/main" id="{9BE4DA96-EFF1-4260-BADA-07E0830636F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716526" y="6105525"/>
            <a:ext cx="2447925" cy="752475"/>
          </a:xfrm>
          <a:prstGeom prst="rect">
            <a:avLst/>
          </a:prstGeom>
        </p:spPr>
      </p:pic>
    </p:spTree>
    <p:extLst>
      <p:ext uri="{BB962C8B-B14F-4D97-AF65-F5344CB8AC3E}">
        <p14:creationId xmlns:p14="http://schemas.microsoft.com/office/powerpoint/2010/main" val="2714850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70994"/>
            <a:ext cx="12192000" cy="13255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 name="Title 1"/>
          <p:cNvSpPr>
            <a:spLocks noGrp="1"/>
          </p:cNvSpPr>
          <p:nvPr>
            <p:ph type="title" idx="4294967295"/>
          </p:nvPr>
        </p:nvSpPr>
        <p:spPr>
          <a:xfrm>
            <a:off x="838200" y="270994"/>
            <a:ext cx="10515600" cy="1325563"/>
          </a:xfrm>
          <a:prstGeom prst="rect">
            <a:avLst/>
          </a:prstGeom>
        </p:spPr>
        <p:txBody>
          <a:bodyPr>
            <a:normAutofit fontScale="90000"/>
          </a:bodyPr>
          <a:lstStyle/>
          <a:p>
            <a:br>
              <a:rPr lang="en-NZ" sz="3600" dirty="0">
                <a:solidFill>
                  <a:srgbClr val="3974B4"/>
                </a:solidFill>
                <a:latin typeface="+mn-lt"/>
              </a:rPr>
            </a:br>
            <a:r>
              <a:rPr lang="en-NZ" sz="4000" dirty="0">
                <a:solidFill>
                  <a:srgbClr val="3974B4"/>
                </a:solidFill>
                <a:latin typeface="+mn-lt"/>
              </a:rPr>
              <a:t>Bonus: Fair Trading Act rights</a:t>
            </a:r>
            <a:br>
              <a:rPr lang="en-NZ" sz="3600" dirty="0">
                <a:solidFill>
                  <a:srgbClr val="3974B4"/>
                </a:solidFill>
                <a:latin typeface="+mn-lt"/>
              </a:rPr>
            </a:br>
            <a:r>
              <a:rPr lang="en-NZ" sz="2200" dirty="0">
                <a:latin typeface="+mn-lt"/>
              </a:rPr>
              <a:t>– </a:t>
            </a:r>
            <a:r>
              <a:rPr lang="en-NZ" sz="2200" i="1" dirty="0">
                <a:latin typeface="+mn-lt"/>
              </a:rPr>
              <a:t>Fair Trading Act rights 1/2</a:t>
            </a:r>
            <a:br>
              <a:rPr lang="en-NZ" sz="3600" dirty="0">
                <a:solidFill>
                  <a:srgbClr val="3974B4"/>
                </a:solidFill>
                <a:latin typeface="ColaborateLight" panose="02000503040000020004" pitchFamily="50" charset="0"/>
              </a:rPr>
            </a:br>
            <a:endParaRPr lang="en-NZ" sz="2000" i="1" dirty="0">
              <a:solidFill>
                <a:srgbClr val="4E4E4E"/>
              </a:solidFill>
              <a:latin typeface="+mn-lt"/>
            </a:endParaRPr>
          </a:p>
        </p:txBody>
      </p:sp>
      <p:sp>
        <p:nvSpPr>
          <p:cNvPr id="3" name="Content Placeholder 2"/>
          <p:cNvSpPr>
            <a:spLocks noGrp="1"/>
          </p:cNvSpPr>
          <p:nvPr>
            <p:ph idx="4294967295"/>
          </p:nvPr>
        </p:nvSpPr>
        <p:spPr>
          <a:xfrm>
            <a:off x="838200" y="1825625"/>
            <a:ext cx="10515600" cy="4882906"/>
          </a:xfrm>
          <a:prstGeom prst="rect">
            <a:avLst/>
          </a:prstGeom>
        </p:spPr>
        <p:txBody>
          <a:bodyPr>
            <a:normAutofit/>
          </a:bodyPr>
          <a:lstStyle/>
          <a:p>
            <a:pPr>
              <a:lnSpc>
                <a:spcPct val="140000"/>
              </a:lnSpc>
              <a:spcBef>
                <a:spcPts val="0"/>
              </a:spcBef>
              <a:spcAft>
                <a:spcPts val="1800"/>
              </a:spcAft>
            </a:pPr>
            <a:r>
              <a:rPr lang="en-GB" b="0" i="0" dirty="0">
                <a:solidFill>
                  <a:srgbClr val="000000"/>
                </a:solidFill>
                <a:effectLst/>
                <a:latin typeface="Calibri" panose="020F0502020204030204" pitchFamily="34" charset="0"/>
              </a:rPr>
              <a:t>Misleading </a:t>
            </a:r>
            <a:r>
              <a:rPr lang="en-GB" dirty="0">
                <a:solidFill>
                  <a:srgbClr val="000000"/>
                </a:solidFill>
                <a:latin typeface="Calibri" panose="020F0502020204030204" pitchFamily="34" charset="0"/>
              </a:rPr>
              <a:t>or</a:t>
            </a:r>
            <a:r>
              <a:rPr lang="en-GB" b="0" i="0" dirty="0">
                <a:solidFill>
                  <a:srgbClr val="000000"/>
                </a:solidFill>
                <a:effectLst/>
                <a:latin typeface="Calibri" panose="020F0502020204030204" pitchFamily="34" charset="0"/>
              </a:rPr>
              <a:t> deceptive conduct - written &amp; oral; disclaimers…</a:t>
            </a:r>
          </a:p>
          <a:p>
            <a:pPr>
              <a:lnSpc>
                <a:spcPct val="140000"/>
              </a:lnSpc>
              <a:spcBef>
                <a:spcPts val="0"/>
              </a:spcBef>
              <a:spcAft>
                <a:spcPts val="1800"/>
              </a:spcAft>
            </a:pPr>
            <a:r>
              <a:rPr lang="en-GB" b="0" i="0" dirty="0">
                <a:solidFill>
                  <a:srgbClr val="000000"/>
                </a:solidFill>
                <a:effectLst/>
                <a:latin typeface="Calibri" panose="020F0502020204030204" pitchFamily="34" charset="0"/>
              </a:rPr>
              <a:t>Unsubstantiated representations - when </a:t>
            </a:r>
            <a:r>
              <a:rPr lang="en-GB" b="0" i="0" dirty="0" err="1">
                <a:solidFill>
                  <a:srgbClr val="000000"/>
                </a:solidFill>
                <a:effectLst/>
                <a:latin typeface="Calibri" panose="020F0502020204030204" pitchFamily="34" charset="0"/>
              </a:rPr>
              <a:t>rep’n</a:t>
            </a:r>
            <a:r>
              <a:rPr lang="en-GB" b="0" i="0" dirty="0">
                <a:solidFill>
                  <a:srgbClr val="000000"/>
                </a:solidFill>
                <a:effectLst/>
                <a:latin typeface="Calibri" panose="020F0502020204030204" pitchFamily="34" charset="0"/>
              </a:rPr>
              <a:t> is made</a:t>
            </a:r>
          </a:p>
          <a:p>
            <a:pPr>
              <a:lnSpc>
                <a:spcPct val="140000"/>
              </a:lnSpc>
              <a:spcBef>
                <a:spcPts val="0"/>
              </a:spcBef>
              <a:spcAft>
                <a:spcPts val="1800"/>
              </a:spcAft>
            </a:pPr>
            <a:r>
              <a:rPr lang="en-GB" b="0" i="0" dirty="0">
                <a:solidFill>
                  <a:srgbClr val="000000"/>
                </a:solidFill>
                <a:effectLst/>
                <a:latin typeface="Calibri" panose="020F0502020204030204" pitchFamily="34" charset="0"/>
              </a:rPr>
              <a:t>False or misleadin</a:t>
            </a:r>
            <a:r>
              <a:rPr lang="en-GB" dirty="0">
                <a:solidFill>
                  <a:srgbClr val="000000"/>
                </a:solidFill>
                <a:latin typeface="Calibri" panose="020F0502020204030204" pitchFamily="34" charset="0"/>
              </a:rPr>
              <a:t>g representations</a:t>
            </a:r>
            <a:endParaRPr lang="en-GB" b="0" i="0" dirty="0">
              <a:solidFill>
                <a:srgbClr val="000000"/>
              </a:solidFill>
              <a:effectLst/>
              <a:latin typeface="Calibri" panose="020F0502020204030204" pitchFamily="34" charset="0"/>
            </a:endParaRPr>
          </a:p>
          <a:p>
            <a:pPr>
              <a:lnSpc>
                <a:spcPct val="140000"/>
              </a:lnSpc>
              <a:spcBef>
                <a:spcPts val="0"/>
              </a:spcBef>
              <a:spcAft>
                <a:spcPts val="1800"/>
              </a:spcAft>
            </a:pPr>
            <a:r>
              <a:rPr lang="en-GB" b="0" i="0" dirty="0">
                <a:solidFill>
                  <a:srgbClr val="000000"/>
                </a:solidFill>
                <a:effectLst/>
                <a:latin typeface="Calibri" panose="020F0502020204030204" pitchFamily="34" charset="0"/>
              </a:rPr>
              <a:t>Unconscionable conduct</a:t>
            </a:r>
          </a:p>
          <a:p>
            <a:pPr lvl="1">
              <a:lnSpc>
                <a:spcPct val="140000"/>
              </a:lnSpc>
              <a:spcBef>
                <a:spcPts val="0"/>
              </a:spcBef>
              <a:spcAft>
                <a:spcPts val="1800"/>
              </a:spcAft>
            </a:pPr>
            <a:r>
              <a:rPr lang="en-GB" b="0" i="0" dirty="0">
                <a:solidFill>
                  <a:srgbClr val="000000"/>
                </a:solidFill>
                <a:effectLst/>
                <a:latin typeface="Calibri" panose="020F0502020204030204" pitchFamily="34" charset="0"/>
              </a:rPr>
              <a:t>CC: </a:t>
            </a:r>
            <a:r>
              <a:rPr lang="en-GB" b="0" i="1" dirty="0">
                <a:solidFill>
                  <a:srgbClr val="000000"/>
                </a:solidFill>
                <a:effectLst/>
                <a:latin typeface="Calibri" panose="020F0502020204030204" pitchFamily="34" charset="0"/>
              </a:rPr>
              <a:t>“…serious misconduct that is so far outside accepted standards of commercial conduct as to be against good conscience”</a:t>
            </a:r>
          </a:p>
        </p:txBody>
      </p:sp>
      <p:pic>
        <p:nvPicPr>
          <p:cNvPr id="5" name="Picture 4">
            <a:extLst>
              <a:ext uri="{FF2B5EF4-FFF2-40B4-BE49-F238E27FC236}">
                <a16:creationId xmlns:a16="http://schemas.microsoft.com/office/drawing/2014/main" id="{9BE4DA96-EFF1-4260-BADA-07E0830636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526" y="6105525"/>
            <a:ext cx="2447925" cy="752475"/>
          </a:xfrm>
          <a:prstGeom prst="rect">
            <a:avLst/>
          </a:prstGeom>
        </p:spPr>
      </p:pic>
    </p:spTree>
    <p:extLst>
      <p:ext uri="{BB962C8B-B14F-4D97-AF65-F5344CB8AC3E}">
        <p14:creationId xmlns:p14="http://schemas.microsoft.com/office/powerpoint/2010/main" val="1552013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70994"/>
            <a:ext cx="12192000" cy="13255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 name="Title 1"/>
          <p:cNvSpPr>
            <a:spLocks noGrp="1"/>
          </p:cNvSpPr>
          <p:nvPr>
            <p:ph type="title" idx="4294967295"/>
          </p:nvPr>
        </p:nvSpPr>
        <p:spPr>
          <a:xfrm>
            <a:off x="838200" y="270994"/>
            <a:ext cx="10515600" cy="1325563"/>
          </a:xfrm>
          <a:prstGeom prst="rect">
            <a:avLst/>
          </a:prstGeom>
        </p:spPr>
        <p:txBody>
          <a:bodyPr>
            <a:normAutofit fontScale="90000"/>
          </a:bodyPr>
          <a:lstStyle/>
          <a:p>
            <a:br>
              <a:rPr lang="en-NZ" sz="3600" dirty="0">
                <a:solidFill>
                  <a:srgbClr val="3974B4"/>
                </a:solidFill>
                <a:latin typeface="+mn-lt"/>
              </a:rPr>
            </a:br>
            <a:r>
              <a:rPr lang="en-NZ" sz="4000" dirty="0">
                <a:solidFill>
                  <a:srgbClr val="3974B4"/>
                </a:solidFill>
                <a:latin typeface="+mn-lt"/>
              </a:rPr>
              <a:t>Bonus: Unfair contract terms (UCT)</a:t>
            </a:r>
            <a:br>
              <a:rPr lang="en-NZ" sz="3600" dirty="0">
                <a:solidFill>
                  <a:srgbClr val="3974B4"/>
                </a:solidFill>
                <a:latin typeface="+mn-lt"/>
              </a:rPr>
            </a:br>
            <a:r>
              <a:rPr lang="en-NZ" sz="2200" dirty="0">
                <a:latin typeface="+mn-lt"/>
              </a:rPr>
              <a:t>– </a:t>
            </a:r>
            <a:r>
              <a:rPr lang="en-NZ" sz="2200" i="1" dirty="0">
                <a:latin typeface="+mn-lt"/>
              </a:rPr>
              <a:t>Fair Trading Act rights 2/2</a:t>
            </a:r>
            <a:br>
              <a:rPr lang="en-NZ" sz="3600" dirty="0">
                <a:solidFill>
                  <a:srgbClr val="3974B4"/>
                </a:solidFill>
                <a:latin typeface="ColaborateLight" panose="02000503040000020004" pitchFamily="50" charset="0"/>
              </a:rPr>
            </a:br>
            <a:endParaRPr lang="en-NZ" sz="2000" i="1" dirty="0">
              <a:solidFill>
                <a:srgbClr val="4E4E4E"/>
              </a:solidFill>
              <a:latin typeface="+mn-lt"/>
            </a:endParaRPr>
          </a:p>
        </p:txBody>
      </p:sp>
      <p:sp>
        <p:nvSpPr>
          <p:cNvPr id="3" name="Content Placeholder 2"/>
          <p:cNvSpPr>
            <a:spLocks noGrp="1"/>
          </p:cNvSpPr>
          <p:nvPr>
            <p:ph idx="4294967295"/>
          </p:nvPr>
        </p:nvSpPr>
        <p:spPr>
          <a:xfrm>
            <a:off x="838200" y="1825625"/>
            <a:ext cx="10515600" cy="4882906"/>
          </a:xfrm>
          <a:prstGeom prst="rect">
            <a:avLst/>
          </a:prstGeom>
        </p:spPr>
        <p:txBody>
          <a:bodyPr>
            <a:normAutofit lnSpcReduction="10000"/>
          </a:bodyPr>
          <a:lstStyle/>
          <a:p>
            <a:pPr>
              <a:lnSpc>
                <a:spcPct val="140000"/>
              </a:lnSpc>
              <a:spcBef>
                <a:spcPts val="0"/>
              </a:spcBef>
              <a:spcAft>
                <a:spcPts val="1200"/>
              </a:spcAft>
            </a:pPr>
            <a:r>
              <a:rPr lang="en-GB" sz="1600" dirty="0">
                <a:solidFill>
                  <a:srgbClr val="000000"/>
                </a:solidFill>
                <a:latin typeface="Calibri" panose="020F0502020204030204" pitchFamily="34" charset="0"/>
              </a:rPr>
              <a:t>$250K annual value cap for B2B standard form contracts. Grocery Industry Competition Bill (</a:t>
            </a:r>
            <a:r>
              <a:rPr lang="en-GB" sz="1600" b="1" dirty="0">
                <a:solidFill>
                  <a:srgbClr val="000000"/>
                </a:solidFill>
                <a:latin typeface="Calibri" panose="020F0502020204030204" pitchFamily="34" charset="0"/>
              </a:rPr>
              <a:t>GICB</a:t>
            </a:r>
            <a:r>
              <a:rPr lang="en-GB" sz="1600" dirty="0">
                <a:solidFill>
                  <a:srgbClr val="000000"/>
                </a:solidFill>
                <a:latin typeface="Calibri" panose="020F0502020204030204" pitchFamily="34" charset="0"/>
              </a:rPr>
              <a:t>) proposes to increase this to $1M for grocery standard form contracts.</a:t>
            </a:r>
          </a:p>
          <a:p>
            <a:pPr>
              <a:lnSpc>
                <a:spcPct val="140000"/>
              </a:lnSpc>
              <a:spcBef>
                <a:spcPts val="0"/>
              </a:spcBef>
              <a:spcAft>
                <a:spcPts val="1200"/>
              </a:spcAft>
            </a:pPr>
            <a:r>
              <a:rPr lang="en-GB" sz="1600" dirty="0">
                <a:solidFill>
                  <a:srgbClr val="000000"/>
                </a:solidFill>
                <a:latin typeface="Calibri" panose="020F0502020204030204" pitchFamily="34" charset="0"/>
              </a:rPr>
              <a:t>A court must declare the term is a UCT first. Currently only the CC can seek a declaration. Under GICB, firms can seek a declaration too.</a:t>
            </a:r>
          </a:p>
          <a:p>
            <a:pPr>
              <a:lnSpc>
                <a:spcPct val="140000"/>
              </a:lnSpc>
              <a:spcBef>
                <a:spcPts val="0"/>
              </a:spcBef>
              <a:spcAft>
                <a:spcPts val="1200"/>
              </a:spcAft>
            </a:pPr>
            <a:r>
              <a:rPr lang="en-GB" sz="1600" dirty="0">
                <a:solidFill>
                  <a:srgbClr val="000000"/>
                </a:solidFill>
                <a:latin typeface="Calibri" panose="020F0502020204030204" pitchFamily="34" charset="0"/>
              </a:rPr>
              <a:t>Unfair requires all three elements:</a:t>
            </a:r>
          </a:p>
          <a:p>
            <a:pPr lvl="1">
              <a:lnSpc>
                <a:spcPct val="140000"/>
              </a:lnSpc>
              <a:spcBef>
                <a:spcPts val="0"/>
              </a:spcBef>
              <a:spcAft>
                <a:spcPts val="600"/>
              </a:spcAft>
            </a:pPr>
            <a:r>
              <a:rPr lang="en-GB" sz="1400" dirty="0">
                <a:solidFill>
                  <a:srgbClr val="000000"/>
                </a:solidFill>
                <a:latin typeface="Calibri" panose="020F0502020204030204" pitchFamily="34" charset="0"/>
              </a:rPr>
              <a:t>The term would </a:t>
            </a:r>
            <a:r>
              <a:rPr lang="en-GB" sz="1400" b="1" dirty="0">
                <a:solidFill>
                  <a:srgbClr val="000000"/>
                </a:solidFill>
                <a:latin typeface="Calibri" panose="020F0502020204030204" pitchFamily="34" charset="0"/>
              </a:rPr>
              <a:t>cause a significant imbalance </a:t>
            </a:r>
            <a:r>
              <a:rPr lang="en-GB" sz="1400" dirty="0">
                <a:solidFill>
                  <a:srgbClr val="000000"/>
                </a:solidFill>
                <a:latin typeface="Calibri" panose="020F0502020204030204" pitchFamily="34" charset="0"/>
              </a:rPr>
              <a:t>in the parties’ rights and obligations arising under the contract</a:t>
            </a:r>
          </a:p>
          <a:p>
            <a:pPr lvl="1">
              <a:lnSpc>
                <a:spcPct val="140000"/>
              </a:lnSpc>
              <a:spcBef>
                <a:spcPts val="0"/>
              </a:spcBef>
              <a:spcAft>
                <a:spcPts val="600"/>
              </a:spcAft>
            </a:pPr>
            <a:r>
              <a:rPr lang="en-GB" sz="1400" dirty="0">
                <a:solidFill>
                  <a:srgbClr val="000000"/>
                </a:solidFill>
                <a:latin typeface="Calibri" panose="020F0502020204030204" pitchFamily="34" charset="0"/>
              </a:rPr>
              <a:t>The term is </a:t>
            </a:r>
            <a:r>
              <a:rPr lang="en-GB" sz="1400" b="1" dirty="0">
                <a:solidFill>
                  <a:srgbClr val="000000"/>
                </a:solidFill>
                <a:latin typeface="Calibri" panose="020F0502020204030204" pitchFamily="34" charset="0"/>
              </a:rPr>
              <a:t>not reasonably necessary </a:t>
            </a:r>
            <a:r>
              <a:rPr lang="en-GB" sz="1400" dirty="0">
                <a:solidFill>
                  <a:srgbClr val="000000"/>
                </a:solidFill>
                <a:latin typeface="Calibri" panose="020F0502020204030204" pitchFamily="34" charset="0"/>
              </a:rPr>
              <a:t>in order to protect the supermarket’s legitimate interests</a:t>
            </a:r>
          </a:p>
          <a:p>
            <a:pPr lvl="1">
              <a:lnSpc>
                <a:spcPct val="140000"/>
              </a:lnSpc>
              <a:spcBef>
                <a:spcPts val="0"/>
              </a:spcBef>
              <a:spcAft>
                <a:spcPts val="1200"/>
              </a:spcAft>
            </a:pPr>
            <a:r>
              <a:rPr lang="en-GB" sz="1400" dirty="0">
                <a:solidFill>
                  <a:srgbClr val="000000"/>
                </a:solidFill>
                <a:latin typeface="Calibri" panose="020F0502020204030204" pitchFamily="34" charset="0"/>
              </a:rPr>
              <a:t>The term would cause </a:t>
            </a:r>
            <a:r>
              <a:rPr lang="en-GB" sz="1400" b="1" dirty="0">
                <a:solidFill>
                  <a:srgbClr val="000000"/>
                </a:solidFill>
                <a:latin typeface="Calibri" panose="020F0502020204030204" pitchFamily="34" charset="0"/>
              </a:rPr>
              <a:t>detriment</a:t>
            </a:r>
            <a:r>
              <a:rPr lang="en-GB" sz="1400" dirty="0">
                <a:solidFill>
                  <a:srgbClr val="000000"/>
                </a:solidFill>
                <a:latin typeface="Calibri" panose="020F0502020204030204" pitchFamily="34" charset="0"/>
              </a:rPr>
              <a:t> (whether financial or otherwise) if it were applied, enforced, or relied on</a:t>
            </a:r>
          </a:p>
          <a:p>
            <a:pPr>
              <a:lnSpc>
                <a:spcPct val="140000"/>
              </a:lnSpc>
              <a:spcBef>
                <a:spcPts val="0"/>
              </a:spcBef>
              <a:spcAft>
                <a:spcPts val="1200"/>
              </a:spcAft>
            </a:pPr>
            <a:r>
              <a:rPr lang="en-GB" sz="1600" dirty="0">
                <a:solidFill>
                  <a:srgbClr val="000000"/>
                </a:solidFill>
                <a:latin typeface="Calibri" panose="020F0502020204030204" pitchFamily="34" charset="0"/>
              </a:rPr>
              <a:t>Does not apply to terms that</a:t>
            </a:r>
          </a:p>
          <a:p>
            <a:pPr lvl="1">
              <a:lnSpc>
                <a:spcPct val="140000"/>
              </a:lnSpc>
              <a:spcBef>
                <a:spcPts val="0"/>
              </a:spcBef>
              <a:spcAft>
                <a:spcPts val="600"/>
              </a:spcAft>
            </a:pPr>
            <a:r>
              <a:rPr lang="en-GB" sz="1400" dirty="0">
                <a:solidFill>
                  <a:srgbClr val="000000"/>
                </a:solidFill>
                <a:latin typeface="Calibri" panose="020F0502020204030204" pitchFamily="34" charset="0"/>
              </a:rPr>
              <a:t>Define the main subject matter of the contract</a:t>
            </a:r>
          </a:p>
          <a:p>
            <a:pPr lvl="1">
              <a:lnSpc>
                <a:spcPct val="140000"/>
              </a:lnSpc>
              <a:spcBef>
                <a:spcPts val="0"/>
              </a:spcBef>
              <a:spcAft>
                <a:spcPts val="600"/>
              </a:spcAft>
            </a:pPr>
            <a:r>
              <a:rPr lang="en-GB" sz="1400" dirty="0">
                <a:solidFill>
                  <a:srgbClr val="000000"/>
                </a:solidFill>
                <a:latin typeface="Calibri" panose="020F0502020204030204" pitchFamily="34" charset="0"/>
              </a:rPr>
              <a:t>Set the upfront price payable under the contract</a:t>
            </a:r>
          </a:p>
          <a:p>
            <a:pPr lvl="1">
              <a:lnSpc>
                <a:spcPct val="140000"/>
              </a:lnSpc>
              <a:spcBef>
                <a:spcPts val="0"/>
              </a:spcBef>
              <a:spcAft>
                <a:spcPts val="1200"/>
              </a:spcAft>
            </a:pPr>
            <a:r>
              <a:rPr lang="en-GB" sz="1400" dirty="0">
                <a:solidFill>
                  <a:srgbClr val="000000"/>
                </a:solidFill>
                <a:latin typeface="Calibri" panose="020F0502020204030204" pitchFamily="34" charset="0"/>
              </a:rPr>
              <a:t>Is a term required or expressly permitted by any enactment</a:t>
            </a:r>
          </a:p>
        </p:txBody>
      </p:sp>
      <p:pic>
        <p:nvPicPr>
          <p:cNvPr id="5" name="Picture 4">
            <a:extLst>
              <a:ext uri="{FF2B5EF4-FFF2-40B4-BE49-F238E27FC236}">
                <a16:creationId xmlns:a16="http://schemas.microsoft.com/office/drawing/2014/main" id="{9BE4DA96-EFF1-4260-BADA-07E0830636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526" y="6105525"/>
            <a:ext cx="2447925" cy="752475"/>
          </a:xfrm>
          <a:prstGeom prst="rect">
            <a:avLst/>
          </a:prstGeom>
        </p:spPr>
      </p:pic>
    </p:spTree>
    <p:extLst>
      <p:ext uri="{BB962C8B-B14F-4D97-AF65-F5344CB8AC3E}">
        <p14:creationId xmlns:p14="http://schemas.microsoft.com/office/powerpoint/2010/main" val="47527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838200" y="1825625"/>
            <a:ext cx="10515600" cy="488290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AU" i="1"/>
          </a:p>
          <a:p>
            <a:endParaRPr lang="en-AU" i="1" dirty="0"/>
          </a:p>
        </p:txBody>
      </p:sp>
      <p:sp>
        <p:nvSpPr>
          <p:cNvPr id="7" name="Rectangle 6"/>
          <p:cNvSpPr/>
          <p:nvPr/>
        </p:nvSpPr>
        <p:spPr>
          <a:xfrm>
            <a:off x="0" y="228649"/>
            <a:ext cx="12192000" cy="13255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10" name="Picture 9">
            <a:extLst>
              <a:ext uri="{FF2B5EF4-FFF2-40B4-BE49-F238E27FC236}">
                <a16:creationId xmlns:a16="http://schemas.microsoft.com/office/drawing/2014/main" id="{9DFE1F82-4F9C-4AAB-88D6-9F9594379C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45743" y="6063421"/>
            <a:ext cx="2447925" cy="752475"/>
          </a:xfrm>
          <a:prstGeom prst="rect">
            <a:avLst/>
          </a:prstGeom>
        </p:spPr>
      </p:pic>
      <p:pic>
        <p:nvPicPr>
          <p:cNvPr id="11" name="Picture 8" descr="Andy Matthews">
            <a:extLst>
              <a:ext uri="{FF2B5EF4-FFF2-40B4-BE49-F238E27FC236}">
                <a16:creationId xmlns:a16="http://schemas.microsoft.com/office/drawing/2014/main" id="{F9F188BE-360E-4AAB-BB10-CA57ED6927E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67187" y="2014537"/>
            <a:ext cx="3857625" cy="282892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61D46C47-DCC9-4C9C-A65E-C4AF0C405695}"/>
              </a:ext>
            </a:extLst>
          </p:cNvPr>
          <p:cNvSpPr txBox="1"/>
          <p:nvPr/>
        </p:nvSpPr>
        <p:spPr>
          <a:xfrm>
            <a:off x="4077593" y="5034923"/>
            <a:ext cx="4036811" cy="1200329"/>
          </a:xfrm>
          <a:prstGeom prst="rect">
            <a:avLst/>
          </a:prstGeom>
          <a:noFill/>
        </p:spPr>
        <p:txBody>
          <a:bodyPr wrap="none" rtlCol="0">
            <a:spAutoFit/>
          </a:bodyPr>
          <a:lstStyle/>
          <a:p>
            <a:r>
              <a:rPr lang="en-NZ" b="1" dirty="0"/>
              <a:t>Andrew Matthews </a:t>
            </a:r>
            <a:r>
              <a:rPr lang="en-NZ" dirty="0"/>
              <a:t>Principal</a:t>
            </a:r>
            <a:endParaRPr lang="en-NZ" b="1" dirty="0"/>
          </a:p>
          <a:p>
            <a:r>
              <a:rPr lang="en-NZ" b="1" dirty="0"/>
              <a:t>p </a:t>
            </a:r>
            <a:r>
              <a:rPr lang="en-NZ" dirty="0"/>
              <a:t>+64 9 972 3754</a:t>
            </a:r>
          </a:p>
          <a:p>
            <a:r>
              <a:rPr lang="en-NZ" b="1" dirty="0"/>
              <a:t>m </a:t>
            </a:r>
            <a:r>
              <a:rPr lang="en-NZ" dirty="0"/>
              <a:t>+64 222 333 666</a:t>
            </a:r>
          </a:p>
          <a:p>
            <a:r>
              <a:rPr lang="en-NZ" b="1" dirty="0"/>
              <a:t>e </a:t>
            </a:r>
            <a:r>
              <a:rPr lang="en-NZ" dirty="0"/>
              <a:t>andrew.matthews@matthewslaw.co.nz</a:t>
            </a:r>
          </a:p>
        </p:txBody>
      </p:sp>
      <p:sp>
        <p:nvSpPr>
          <p:cNvPr id="2" name="Title 1">
            <a:extLst>
              <a:ext uri="{FF2B5EF4-FFF2-40B4-BE49-F238E27FC236}">
                <a16:creationId xmlns:a16="http://schemas.microsoft.com/office/drawing/2014/main" id="{CEBF0945-F08D-3034-50E6-1681EE8CDF27}"/>
              </a:ext>
            </a:extLst>
          </p:cNvPr>
          <p:cNvSpPr txBox="1">
            <a:spLocks/>
          </p:cNvSpPr>
          <p:nvPr/>
        </p:nvSpPr>
        <p:spPr>
          <a:xfrm>
            <a:off x="838200" y="365125"/>
            <a:ext cx="10515600" cy="1325563"/>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NZ" sz="3600" dirty="0">
                <a:solidFill>
                  <a:srgbClr val="3974B4"/>
                </a:solidFill>
                <a:latin typeface="+mn-lt"/>
              </a:rPr>
            </a:br>
            <a:r>
              <a:rPr lang="en-NZ" sz="4000" dirty="0">
                <a:solidFill>
                  <a:srgbClr val="3974B4"/>
                </a:solidFill>
                <a:latin typeface="+mn-lt"/>
              </a:rPr>
              <a:t>Questions?</a:t>
            </a:r>
            <a:br>
              <a:rPr lang="en-NZ" sz="3600" dirty="0">
                <a:solidFill>
                  <a:srgbClr val="3974B4"/>
                </a:solidFill>
                <a:latin typeface="+mn-lt"/>
              </a:rPr>
            </a:br>
            <a:br>
              <a:rPr lang="en-NZ" sz="3600" dirty="0">
                <a:solidFill>
                  <a:srgbClr val="3974B4"/>
                </a:solidFill>
                <a:latin typeface="ColaborateLight" panose="02000503040000020004" pitchFamily="50" charset="0"/>
              </a:rPr>
            </a:br>
            <a:endParaRPr lang="en-NZ" sz="2000" i="1" dirty="0">
              <a:solidFill>
                <a:srgbClr val="4E4E4E"/>
              </a:solidFill>
              <a:latin typeface="+mn-lt"/>
            </a:endParaRPr>
          </a:p>
        </p:txBody>
      </p:sp>
    </p:spTree>
    <p:extLst>
      <p:ext uri="{BB962C8B-B14F-4D97-AF65-F5344CB8AC3E}">
        <p14:creationId xmlns:p14="http://schemas.microsoft.com/office/powerpoint/2010/main" val="3792630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65124"/>
            <a:ext cx="12192000" cy="13255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 name="Title 1"/>
          <p:cNvSpPr>
            <a:spLocks noGrp="1"/>
          </p:cNvSpPr>
          <p:nvPr>
            <p:ph type="title" idx="4294967295"/>
          </p:nvPr>
        </p:nvSpPr>
        <p:spPr>
          <a:xfrm>
            <a:off x="838200" y="365125"/>
            <a:ext cx="10515600" cy="1325563"/>
          </a:xfrm>
          <a:prstGeom prst="rect">
            <a:avLst/>
          </a:prstGeom>
        </p:spPr>
        <p:txBody>
          <a:bodyPr>
            <a:normAutofit fontScale="90000"/>
          </a:bodyPr>
          <a:lstStyle/>
          <a:p>
            <a:br>
              <a:rPr lang="en-NZ" sz="3600" dirty="0">
                <a:solidFill>
                  <a:srgbClr val="3974B4"/>
                </a:solidFill>
                <a:latin typeface="+mn-lt"/>
              </a:rPr>
            </a:br>
            <a:r>
              <a:rPr lang="en-NZ" sz="4000" dirty="0">
                <a:solidFill>
                  <a:srgbClr val="3974B4"/>
                </a:solidFill>
                <a:latin typeface="+mn-lt"/>
              </a:rPr>
              <a:t>Agenda</a:t>
            </a:r>
            <a:br>
              <a:rPr lang="en-NZ" sz="3600" dirty="0">
                <a:solidFill>
                  <a:srgbClr val="3974B4"/>
                </a:solidFill>
                <a:latin typeface="+mn-lt"/>
              </a:rPr>
            </a:br>
            <a:r>
              <a:rPr lang="en-NZ" sz="2200" dirty="0">
                <a:latin typeface="+mn-lt"/>
              </a:rPr>
              <a:t>– </a:t>
            </a:r>
            <a:r>
              <a:rPr lang="en-NZ" sz="2200" i="1" dirty="0">
                <a:latin typeface="+mn-lt"/>
              </a:rPr>
              <a:t>what we will cover</a:t>
            </a:r>
            <a:br>
              <a:rPr lang="en-NZ" sz="3600" dirty="0">
                <a:solidFill>
                  <a:srgbClr val="3974B4"/>
                </a:solidFill>
                <a:latin typeface="ColaborateLight" panose="02000503040000020004" pitchFamily="50" charset="0"/>
              </a:rPr>
            </a:br>
            <a:endParaRPr lang="en-NZ" sz="2000" i="1" dirty="0">
              <a:solidFill>
                <a:srgbClr val="4E4E4E"/>
              </a:solidFill>
              <a:latin typeface="+mn-lt"/>
            </a:endParaRPr>
          </a:p>
        </p:txBody>
      </p:sp>
      <p:sp>
        <p:nvSpPr>
          <p:cNvPr id="3" name="Content Placeholder 2"/>
          <p:cNvSpPr>
            <a:spLocks noGrp="1"/>
          </p:cNvSpPr>
          <p:nvPr>
            <p:ph idx="4294967295"/>
          </p:nvPr>
        </p:nvSpPr>
        <p:spPr>
          <a:xfrm>
            <a:off x="838200" y="1825625"/>
            <a:ext cx="10515600" cy="4882906"/>
          </a:xfrm>
          <a:prstGeom prst="rect">
            <a:avLst/>
          </a:prstGeom>
        </p:spPr>
        <p:txBody>
          <a:bodyPr>
            <a:normAutofit/>
          </a:bodyPr>
          <a:lstStyle/>
          <a:p>
            <a:pPr>
              <a:lnSpc>
                <a:spcPct val="140000"/>
              </a:lnSpc>
              <a:spcBef>
                <a:spcPts val="0"/>
              </a:spcBef>
              <a:spcAft>
                <a:spcPts val="1800"/>
              </a:spcAft>
            </a:pPr>
            <a:r>
              <a:rPr lang="en-AU" sz="2400" dirty="0"/>
              <a:t>New </a:t>
            </a:r>
            <a:r>
              <a:rPr lang="en-AU" sz="2400" i="1" dirty="0"/>
              <a:t>Misuse of Market Power </a:t>
            </a:r>
            <a:r>
              <a:rPr lang="en-AU" sz="2400" dirty="0"/>
              <a:t>prohibition – what’s changed &amp; key consequences</a:t>
            </a:r>
          </a:p>
          <a:p>
            <a:pPr>
              <a:lnSpc>
                <a:spcPct val="140000"/>
              </a:lnSpc>
              <a:spcBef>
                <a:spcPts val="0"/>
              </a:spcBef>
              <a:spcAft>
                <a:spcPts val="1800"/>
              </a:spcAft>
            </a:pPr>
            <a:r>
              <a:rPr lang="en-AU" sz="2400" dirty="0"/>
              <a:t>Broader application of the new prohibition: who it captures and when it “bites”</a:t>
            </a:r>
          </a:p>
          <a:p>
            <a:pPr>
              <a:lnSpc>
                <a:spcPct val="140000"/>
              </a:lnSpc>
              <a:spcBef>
                <a:spcPts val="0"/>
              </a:spcBef>
              <a:spcAft>
                <a:spcPts val="1800"/>
              </a:spcAft>
            </a:pPr>
            <a:r>
              <a:rPr lang="en-GB" sz="2400" dirty="0"/>
              <a:t>Distinguishing vigorous competitive “conduct” &amp; anti-competitive exclusion</a:t>
            </a:r>
          </a:p>
          <a:p>
            <a:pPr>
              <a:lnSpc>
                <a:spcPct val="140000"/>
              </a:lnSpc>
              <a:spcBef>
                <a:spcPts val="0"/>
              </a:spcBef>
              <a:spcAft>
                <a:spcPts val="1800"/>
              </a:spcAft>
            </a:pPr>
            <a:r>
              <a:rPr lang="en-GB" sz="2400" dirty="0">
                <a:solidFill>
                  <a:srgbClr val="C00000"/>
                </a:solidFill>
              </a:rPr>
              <a:t>Danger areas</a:t>
            </a:r>
          </a:p>
          <a:p>
            <a:pPr lvl="1">
              <a:lnSpc>
                <a:spcPct val="140000"/>
              </a:lnSpc>
              <a:spcBef>
                <a:spcPts val="0"/>
              </a:spcBef>
              <a:spcAft>
                <a:spcPts val="1800"/>
              </a:spcAft>
            </a:pPr>
            <a:r>
              <a:rPr lang="en-GB" sz="2000" dirty="0"/>
              <a:t>eg (implied) refusals to supply, access pricing, enforcing IP rights, limit pricing/predation, bundling…</a:t>
            </a:r>
            <a:r>
              <a:rPr lang="en-GB" sz="2000" i="1" dirty="0"/>
              <a:t>[add self-preferencing?]</a:t>
            </a:r>
          </a:p>
          <a:p>
            <a:pPr>
              <a:lnSpc>
                <a:spcPct val="140000"/>
              </a:lnSpc>
              <a:spcBef>
                <a:spcPts val="0"/>
              </a:spcBef>
              <a:spcAft>
                <a:spcPts val="1800"/>
              </a:spcAft>
            </a:pPr>
            <a:r>
              <a:rPr lang="en-GB" sz="2400" dirty="0"/>
              <a:t>Resale Price Maintenance (RPM) reminder</a:t>
            </a:r>
            <a:endParaRPr lang="en-AU" sz="2400" dirty="0"/>
          </a:p>
        </p:txBody>
      </p:sp>
      <p:pic>
        <p:nvPicPr>
          <p:cNvPr id="5" name="Picture 4">
            <a:extLst>
              <a:ext uri="{FF2B5EF4-FFF2-40B4-BE49-F238E27FC236}">
                <a16:creationId xmlns:a16="http://schemas.microsoft.com/office/drawing/2014/main" id="{9BE4DA96-EFF1-4260-BADA-07E0830636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526" y="6105525"/>
            <a:ext cx="2447925" cy="752475"/>
          </a:xfrm>
          <a:prstGeom prst="rect">
            <a:avLst/>
          </a:prstGeom>
        </p:spPr>
      </p:pic>
    </p:spTree>
    <p:extLst>
      <p:ext uri="{BB962C8B-B14F-4D97-AF65-F5344CB8AC3E}">
        <p14:creationId xmlns:p14="http://schemas.microsoft.com/office/powerpoint/2010/main" val="3175892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65124"/>
            <a:ext cx="12192000" cy="13255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 name="Title 1"/>
          <p:cNvSpPr>
            <a:spLocks noGrp="1"/>
          </p:cNvSpPr>
          <p:nvPr>
            <p:ph type="title" idx="4294967295"/>
          </p:nvPr>
        </p:nvSpPr>
        <p:spPr>
          <a:xfrm>
            <a:off x="838200" y="365125"/>
            <a:ext cx="10515600" cy="1325563"/>
          </a:xfrm>
          <a:prstGeom prst="rect">
            <a:avLst/>
          </a:prstGeom>
        </p:spPr>
        <p:txBody>
          <a:bodyPr>
            <a:normAutofit fontScale="90000"/>
          </a:bodyPr>
          <a:lstStyle/>
          <a:p>
            <a:br>
              <a:rPr lang="en-NZ" sz="3600" dirty="0">
                <a:solidFill>
                  <a:srgbClr val="3974B4"/>
                </a:solidFill>
                <a:latin typeface="+mn-lt"/>
              </a:rPr>
            </a:br>
            <a:r>
              <a:rPr lang="en-NZ" sz="4000" dirty="0">
                <a:solidFill>
                  <a:srgbClr val="3974B4"/>
                </a:solidFill>
                <a:latin typeface="+mn-lt"/>
              </a:rPr>
              <a:t>New Misuse of Market Power prohibition</a:t>
            </a:r>
            <a:br>
              <a:rPr lang="en-NZ" sz="3600" dirty="0">
                <a:solidFill>
                  <a:srgbClr val="3974B4"/>
                </a:solidFill>
                <a:latin typeface="+mn-lt"/>
              </a:rPr>
            </a:br>
            <a:r>
              <a:rPr lang="en-NZ" sz="2200" dirty="0">
                <a:latin typeface="+mn-lt"/>
              </a:rPr>
              <a:t>– </a:t>
            </a:r>
            <a:r>
              <a:rPr lang="en-NZ" sz="2200" i="1" dirty="0">
                <a:latin typeface="+mn-lt"/>
              </a:rPr>
              <a:t>Commerce Act section 36</a:t>
            </a:r>
            <a:br>
              <a:rPr lang="en-NZ" sz="3600" dirty="0">
                <a:solidFill>
                  <a:srgbClr val="3974B4"/>
                </a:solidFill>
                <a:latin typeface="ColaborateLight" panose="02000503040000020004" pitchFamily="50" charset="0"/>
              </a:rPr>
            </a:br>
            <a:endParaRPr lang="en-NZ" sz="2000" i="1" dirty="0">
              <a:solidFill>
                <a:srgbClr val="4E4E4E"/>
              </a:solidFill>
              <a:latin typeface="+mn-lt"/>
            </a:endParaRPr>
          </a:p>
        </p:txBody>
      </p:sp>
      <p:pic>
        <p:nvPicPr>
          <p:cNvPr id="5" name="Picture 4">
            <a:extLst>
              <a:ext uri="{FF2B5EF4-FFF2-40B4-BE49-F238E27FC236}">
                <a16:creationId xmlns:a16="http://schemas.microsoft.com/office/drawing/2014/main" id="{9BE4DA96-EFF1-4260-BADA-07E0830636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526" y="6105525"/>
            <a:ext cx="2447925" cy="752475"/>
          </a:xfrm>
          <a:prstGeom prst="rect">
            <a:avLst/>
          </a:prstGeom>
        </p:spPr>
      </p:pic>
      <p:graphicFrame>
        <p:nvGraphicFramePr>
          <p:cNvPr id="6" name="Table 5">
            <a:extLst>
              <a:ext uri="{FF2B5EF4-FFF2-40B4-BE49-F238E27FC236}">
                <a16:creationId xmlns:a16="http://schemas.microsoft.com/office/drawing/2014/main" id="{9F376DE8-D9F4-5A8D-8D06-60238D989576}"/>
              </a:ext>
            </a:extLst>
          </p:cNvPr>
          <p:cNvGraphicFramePr>
            <a:graphicFrameLocks noGrp="1"/>
          </p:cNvGraphicFramePr>
          <p:nvPr>
            <p:extLst>
              <p:ext uri="{D42A27DB-BD31-4B8C-83A1-F6EECF244321}">
                <p14:modId xmlns:p14="http://schemas.microsoft.com/office/powerpoint/2010/main" val="753756308"/>
              </p:ext>
            </p:extLst>
          </p:nvPr>
        </p:nvGraphicFramePr>
        <p:xfrm>
          <a:off x="838200" y="2051636"/>
          <a:ext cx="10249861" cy="4186119"/>
        </p:xfrm>
        <a:graphic>
          <a:graphicData uri="http://schemas.openxmlformats.org/drawingml/2006/table">
            <a:tbl>
              <a:tblPr firstRow="1" firstCol="1" bandRow="1">
                <a:tableStyleId>{2D5ABB26-0587-4C30-8999-92F81FD0307C}</a:tableStyleId>
              </a:tblPr>
              <a:tblGrid>
                <a:gridCol w="4829735">
                  <a:extLst>
                    <a:ext uri="{9D8B030D-6E8A-4147-A177-3AD203B41FA5}">
                      <a16:colId xmlns:a16="http://schemas.microsoft.com/office/drawing/2014/main" val="3161633122"/>
                    </a:ext>
                  </a:extLst>
                </a:gridCol>
                <a:gridCol w="556132">
                  <a:extLst>
                    <a:ext uri="{9D8B030D-6E8A-4147-A177-3AD203B41FA5}">
                      <a16:colId xmlns:a16="http://schemas.microsoft.com/office/drawing/2014/main" val="1012666167"/>
                    </a:ext>
                  </a:extLst>
                </a:gridCol>
                <a:gridCol w="4863994">
                  <a:extLst>
                    <a:ext uri="{9D8B030D-6E8A-4147-A177-3AD203B41FA5}">
                      <a16:colId xmlns:a16="http://schemas.microsoft.com/office/drawing/2014/main" val="3187093927"/>
                    </a:ext>
                  </a:extLst>
                </a:gridCol>
              </a:tblGrid>
              <a:tr h="530200">
                <a:tc>
                  <a:txBody>
                    <a:bodyPr/>
                    <a:lstStyle/>
                    <a:p>
                      <a:pPr algn="ctr"/>
                      <a:r>
                        <a:rPr lang="en-GB" sz="2400" cap="all" dirty="0">
                          <a:effectLst/>
                        </a:rPr>
                        <a:t>OLD SECTION 36</a:t>
                      </a:r>
                      <a:endParaRPr lang="en-NZ" sz="1600" b="1" cap="all" dirty="0">
                        <a:solidFill>
                          <a:srgbClr val="3974B4"/>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endParaRPr lang="en-NZ" sz="1600" b="1" cap="all" dirty="0">
                        <a:solidFill>
                          <a:srgbClr val="3974B4"/>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r>
                        <a:rPr lang="en-GB" sz="2400" cap="all" dirty="0">
                          <a:effectLst/>
                        </a:rPr>
                        <a:t>NEW SECTION 36</a:t>
                      </a:r>
                      <a:endParaRPr lang="en-NZ" sz="1600" b="1" cap="all" dirty="0">
                        <a:solidFill>
                          <a:srgbClr val="3974B4"/>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376573812"/>
                  </a:ext>
                </a:extLst>
              </a:tr>
              <a:tr h="465654">
                <a:tc>
                  <a:txBody>
                    <a:bodyPr/>
                    <a:lstStyle/>
                    <a:p>
                      <a:pPr marL="342900" indent="-342900" algn="just">
                        <a:spcAft>
                          <a:spcPts val="1200"/>
                        </a:spcAft>
                        <a:buFont typeface="+mj-lt"/>
                        <a:buAutoNum type="arabicPeriod"/>
                      </a:pPr>
                      <a:r>
                        <a:rPr lang="en-GB" sz="1800" dirty="0">
                          <a:effectLst/>
                        </a:rPr>
                        <a:t>A person with substantial market power (</a:t>
                      </a:r>
                      <a:r>
                        <a:rPr lang="en-GB" sz="1800" b="1" dirty="0">
                          <a:effectLst/>
                        </a:rPr>
                        <a:t>SMP</a:t>
                      </a:r>
                      <a:r>
                        <a:rPr lang="en-GB" sz="1800" dirty="0">
                          <a:effectLst/>
                        </a:rPr>
                        <a:t>)</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indent="-342900" algn="just">
                        <a:spcAft>
                          <a:spcPts val="1200"/>
                        </a:spcAft>
                        <a:buFont typeface="+mj-lt"/>
                        <a:buAutoNum type="arabicPeriod"/>
                      </a:pP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indent="-342900" algn="just">
                        <a:spcAft>
                          <a:spcPts val="1200"/>
                        </a:spcAft>
                        <a:buFont typeface="+mj-lt"/>
                        <a:buAutoNum type="arabicPeriod"/>
                      </a:pPr>
                      <a:r>
                        <a:rPr lang="en-GB" sz="1800" dirty="0">
                          <a:effectLst/>
                        </a:rPr>
                        <a:t>A </a:t>
                      </a:r>
                      <a:r>
                        <a:rPr lang="en-GB" sz="1800" u="sng" dirty="0">
                          <a:effectLst/>
                        </a:rPr>
                        <a:t>person</a:t>
                      </a:r>
                      <a:r>
                        <a:rPr lang="en-GB" sz="1800" dirty="0">
                          <a:effectLst/>
                        </a:rPr>
                        <a:t> with </a:t>
                      </a:r>
                      <a:r>
                        <a:rPr lang="en-GB" sz="1800" u="sng" dirty="0">
                          <a:effectLst/>
                        </a:rPr>
                        <a:t>substantial market power </a:t>
                      </a:r>
                      <a:r>
                        <a:rPr lang="en-GB" sz="1800" dirty="0">
                          <a:effectLst/>
                        </a:rPr>
                        <a:t>(</a:t>
                      </a:r>
                      <a:r>
                        <a:rPr lang="en-GB" sz="1800" b="1" dirty="0">
                          <a:effectLst/>
                        </a:rPr>
                        <a:t>SMP</a:t>
                      </a:r>
                      <a:r>
                        <a:rPr lang="en-GB" sz="1800" dirty="0">
                          <a:effectLst/>
                        </a:rPr>
                        <a:t>)</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13537125"/>
                  </a:ext>
                </a:extLst>
              </a:tr>
              <a:tr h="416585">
                <a:tc>
                  <a:txBody>
                    <a:bodyPr/>
                    <a:lstStyle/>
                    <a:p>
                      <a:pPr marL="342900" indent="-342900" algn="just">
                        <a:spcAft>
                          <a:spcPts val="1200"/>
                        </a:spcAft>
                        <a:buFont typeface="+mj-lt"/>
                        <a:buAutoNum type="arabicPeriod" startAt="2"/>
                      </a:pPr>
                      <a:r>
                        <a:rPr lang="en-GB" sz="1800" dirty="0">
                          <a:effectLst/>
                        </a:rPr>
                        <a:t>Must not take advantage of that power</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indent="-342900" algn="just">
                        <a:spcAft>
                          <a:spcPts val="1200"/>
                        </a:spcAft>
                        <a:buFont typeface="+mj-lt"/>
                        <a:buAutoNum type="arabicPeriod" startAt="2"/>
                      </a:pP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indent="-342900" algn="just">
                        <a:spcAft>
                          <a:spcPts val="1200"/>
                        </a:spcAft>
                        <a:buFont typeface="+mj-lt"/>
                        <a:buAutoNum type="arabicPeriod" startAt="2"/>
                      </a:pPr>
                      <a:r>
                        <a:rPr lang="en-GB" sz="1800" dirty="0">
                          <a:effectLst/>
                        </a:rPr>
                        <a:t>Must not engage in </a:t>
                      </a:r>
                      <a:r>
                        <a:rPr lang="en-GB" sz="1800" u="sng" dirty="0">
                          <a:effectLst/>
                        </a:rPr>
                        <a:t>conduct</a:t>
                      </a:r>
                      <a:endParaRPr lang="en-NZ" sz="1800" u="sng"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34480159"/>
                  </a:ext>
                </a:extLst>
              </a:tr>
              <a:tr h="2461635">
                <a:tc>
                  <a:txBody>
                    <a:bodyPr/>
                    <a:lstStyle/>
                    <a:p>
                      <a:pPr marL="342900" indent="-342900" algn="just">
                        <a:spcAft>
                          <a:spcPts val="1200"/>
                        </a:spcAft>
                        <a:buFont typeface="+mj-lt"/>
                        <a:buAutoNum type="arabicPeriod" startAt="3"/>
                      </a:pPr>
                      <a:r>
                        <a:rPr lang="en-GB" sz="1800" dirty="0">
                          <a:effectLst/>
                        </a:rPr>
                        <a:t>For the purpose of</a:t>
                      </a:r>
                      <a:endParaRPr lang="en-NZ" sz="1800" dirty="0">
                        <a:effectLst/>
                      </a:endParaRPr>
                    </a:p>
                    <a:p>
                      <a:pPr marL="800100" lvl="1" indent="-342900" algn="just">
                        <a:spcAft>
                          <a:spcPts val="1200"/>
                        </a:spcAft>
                        <a:buFont typeface="Symbol" panose="05050102010706020507" pitchFamily="18" charset="2"/>
                        <a:buChar char=""/>
                      </a:pPr>
                      <a:r>
                        <a:rPr lang="en-GB" sz="1800" dirty="0">
                          <a:effectLst/>
                        </a:rPr>
                        <a:t>restricting the entry of a person into a market</a:t>
                      </a:r>
                      <a:endParaRPr lang="en-NZ" sz="1800" dirty="0">
                        <a:effectLst/>
                      </a:endParaRPr>
                    </a:p>
                    <a:p>
                      <a:pPr marL="800100" lvl="1" indent="-342900" algn="just">
                        <a:spcAft>
                          <a:spcPts val="1200"/>
                        </a:spcAft>
                        <a:buFont typeface="Symbol" panose="05050102010706020507" pitchFamily="18" charset="2"/>
                        <a:buChar char=""/>
                      </a:pPr>
                      <a:r>
                        <a:rPr lang="en-GB" sz="1800" dirty="0">
                          <a:effectLst/>
                        </a:rPr>
                        <a:t>preventing or deterring a person from engaging in competitive conduct in a market, or</a:t>
                      </a:r>
                      <a:endParaRPr lang="en-NZ" sz="1800" dirty="0">
                        <a:effectLst/>
                      </a:endParaRPr>
                    </a:p>
                    <a:p>
                      <a:pPr marL="800100" lvl="1" indent="-342900" algn="just">
                        <a:spcAft>
                          <a:spcPts val="1200"/>
                        </a:spcAft>
                        <a:buFont typeface="Symbol" panose="05050102010706020507" pitchFamily="18" charset="2"/>
                        <a:buChar char=""/>
                      </a:pPr>
                      <a:r>
                        <a:rPr lang="en-GB" sz="1800" dirty="0">
                          <a:effectLst/>
                        </a:rPr>
                        <a:t>eliminating a person from a market</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a:spcAft>
                          <a:spcPts val="1200"/>
                        </a:spcAft>
                        <a:buFont typeface="Symbol" panose="05050102010706020507" pitchFamily="18" charset="2"/>
                        <a:buChar char=""/>
                      </a:pP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indent="-342900" algn="just">
                        <a:spcAft>
                          <a:spcPts val="1200"/>
                        </a:spcAft>
                        <a:buFont typeface="+mj-lt"/>
                        <a:buAutoNum type="arabicPeriod" startAt="3"/>
                      </a:pPr>
                      <a:r>
                        <a:rPr lang="en-GB" sz="1800" dirty="0">
                          <a:effectLst/>
                        </a:rPr>
                        <a:t>That has the purpose, effect, or likely effect, of substantially lessening competition (</a:t>
                      </a:r>
                      <a:r>
                        <a:rPr lang="en-GB" sz="1800" b="1" dirty="0">
                          <a:effectLst/>
                        </a:rPr>
                        <a:t>SLC</a:t>
                      </a:r>
                      <a:r>
                        <a:rPr lang="en-GB" sz="1800" dirty="0">
                          <a:effectLst/>
                        </a:rPr>
                        <a:t>) in</a:t>
                      </a:r>
                    </a:p>
                    <a:p>
                      <a:pPr marL="742950" lvl="1" indent="-285750" algn="just">
                        <a:spcAft>
                          <a:spcPts val="1200"/>
                        </a:spcAft>
                        <a:buFont typeface="Arial" panose="020B0604020202020204" pitchFamily="34" charset="0"/>
                        <a:buChar char="•"/>
                      </a:pPr>
                      <a:r>
                        <a:rPr lang="en-GB" sz="1800" dirty="0">
                          <a:effectLst/>
                        </a:rPr>
                        <a:t>that </a:t>
                      </a:r>
                      <a:r>
                        <a:rPr lang="en-GB" sz="1800" b="0" u="sng" dirty="0">
                          <a:effectLst/>
                        </a:rPr>
                        <a:t>market</a:t>
                      </a:r>
                      <a:r>
                        <a:rPr lang="en-GB" sz="1800" dirty="0">
                          <a:effectLst/>
                        </a:rPr>
                        <a:t>, or </a:t>
                      </a:r>
                    </a:p>
                    <a:p>
                      <a:pPr marL="742950" lvl="1" indent="-285750" algn="just">
                        <a:spcAft>
                          <a:spcPts val="1200"/>
                        </a:spcAft>
                        <a:buFont typeface="Arial" panose="020B0604020202020204" pitchFamily="34" charset="0"/>
                        <a:buChar char="•"/>
                      </a:pPr>
                      <a:r>
                        <a:rPr lang="en-GB" sz="1800" dirty="0">
                          <a:effectLst/>
                        </a:rPr>
                        <a:t>any other market in which the person (or its interconnected bodies corporate) supplies or acquires, or is likely to supply or acquire, goods or services, whether directly, or indirectly through other persons.</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38441125"/>
                  </a:ext>
                </a:extLst>
              </a:tr>
            </a:tbl>
          </a:graphicData>
        </a:graphic>
      </p:graphicFrame>
    </p:spTree>
    <p:extLst>
      <p:ext uri="{BB962C8B-B14F-4D97-AF65-F5344CB8AC3E}">
        <p14:creationId xmlns:p14="http://schemas.microsoft.com/office/powerpoint/2010/main" val="1020397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65124"/>
            <a:ext cx="12192000" cy="13255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3" name="Content Placeholder 2"/>
          <p:cNvSpPr>
            <a:spLocks noGrp="1"/>
          </p:cNvSpPr>
          <p:nvPr>
            <p:ph idx="4294967295"/>
          </p:nvPr>
        </p:nvSpPr>
        <p:spPr>
          <a:xfrm>
            <a:off x="838200" y="1825625"/>
            <a:ext cx="10515600" cy="4882906"/>
          </a:xfrm>
          <a:prstGeom prst="rect">
            <a:avLst/>
          </a:prstGeom>
        </p:spPr>
        <p:txBody>
          <a:bodyPr>
            <a:normAutofit/>
          </a:bodyPr>
          <a:lstStyle/>
          <a:p>
            <a:pPr>
              <a:lnSpc>
                <a:spcPct val="115000"/>
              </a:lnSpc>
              <a:spcAft>
                <a:spcPts val="1000"/>
              </a:spcAft>
            </a:pPr>
            <a:r>
              <a:rPr lang="en-GB" sz="2000" dirty="0">
                <a:effectLst/>
                <a:latin typeface="Calibri" panose="020F0502020204030204" pitchFamily="34" charset="0"/>
                <a:ea typeface="Calibri" panose="020F0502020204030204" pitchFamily="34" charset="0"/>
                <a:cs typeface="Cordia New" panose="020B0304020202020204" pitchFamily="34" charset="-34"/>
              </a:rPr>
              <a:t>NZ law is again aligned with Australia’s. </a:t>
            </a:r>
            <a:endParaRPr lang="en-NZ" sz="2000" dirty="0">
              <a:effectLst/>
              <a:latin typeface="Calibri" panose="020F0502020204030204" pitchFamily="34" charset="0"/>
              <a:ea typeface="Calibri" panose="020F0502020204030204" pitchFamily="34" charset="0"/>
              <a:cs typeface="Cordia New" panose="020B0304020202020204" pitchFamily="34" charset="-34"/>
            </a:endParaRPr>
          </a:p>
          <a:p>
            <a:pPr>
              <a:lnSpc>
                <a:spcPct val="115000"/>
              </a:lnSpc>
              <a:spcAft>
                <a:spcPts val="1000"/>
              </a:spcAft>
            </a:pPr>
            <a:r>
              <a:rPr lang="en-GB" sz="2000" dirty="0">
                <a:effectLst/>
                <a:latin typeface="Calibri" panose="020F0502020204030204" pitchFamily="34" charset="0"/>
                <a:ea typeface="Calibri" panose="020F0502020204030204" pitchFamily="34" charset="0"/>
                <a:cs typeface="Cordia New" panose="020B0304020202020204" pitchFamily="34" charset="-34"/>
              </a:rPr>
              <a:t>The old “</a:t>
            </a:r>
            <a:r>
              <a:rPr lang="en-GB" sz="2000" i="1" dirty="0">
                <a:effectLst/>
                <a:latin typeface="Calibri" panose="020F0502020204030204" pitchFamily="34" charset="0"/>
                <a:ea typeface="Calibri" panose="020F0502020204030204" pitchFamily="34" charset="0"/>
                <a:cs typeface="Cordia New" panose="020B0304020202020204" pitchFamily="34" charset="-34"/>
              </a:rPr>
              <a:t>safe harbour</a:t>
            </a:r>
            <a:r>
              <a:rPr lang="en-GB" sz="2000" dirty="0">
                <a:effectLst/>
                <a:latin typeface="Calibri" panose="020F0502020204030204" pitchFamily="34" charset="0"/>
                <a:ea typeface="Calibri" panose="020F0502020204030204" pitchFamily="34" charset="0"/>
                <a:cs typeface="Cordia New" panose="020B0304020202020204" pitchFamily="34" charset="-34"/>
              </a:rPr>
              <a:t>” of normal business conduct to defend actions by dominant firms is gone. </a:t>
            </a:r>
          </a:p>
          <a:p>
            <a:pPr>
              <a:lnSpc>
                <a:spcPct val="115000"/>
              </a:lnSpc>
              <a:spcAft>
                <a:spcPts val="1000"/>
              </a:spcAft>
            </a:pPr>
            <a:r>
              <a:rPr lang="en-GB" sz="2000" dirty="0">
                <a:effectLst/>
                <a:latin typeface="Calibri" panose="020F0502020204030204" pitchFamily="34" charset="0"/>
                <a:ea typeface="Calibri" panose="020F0502020204030204" pitchFamily="34" charset="0"/>
                <a:cs typeface="Cordia New" panose="020B0304020202020204" pitchFamily="34" charset="-34"/>
              </a:rPr>
              <a:t>The new test recognises that single firm conduct by dominant firms can have anti-competitive effects which are unlikely when undertaken by small firms. </a:t>
            </a:r>
            <a:r>
              <a:rPr lang="en-GB" sz="2000" i="1" dirty="0">
                <a:effectLst/>
                <a:latin typeface="Calibri" panose="020F0502020204030204" pitchFamily="34" charset="0"/>
                <a:ea typeface="Calibri" panose="020F0502020204030204" pitchFamily="34" charset="0"/>
                <a:cs typeface="Cordia New" panose="020B0304020202020204" pitchFamily="34" charset="-34"/>
              </a:rPr>
              <a:t>“Special duties” may be an unpopular phrase but firms with SMP will have additional responsibilities.</a:t>
            </a:r>
            <a:endParaRPr lang="en-NZ" sz="2000" dirty="0">
              <a:effectLst/>
              <a:latin typeface="Calibri" panose="020F0502020204030204" pitchFamily="34" charset="0"/>
              <a:ea typeface="Calibri" panose="020F0502020204030204" pitchFamily="34" charset="0"/>
              <a:cs typeface="Cordia New" panose="020B0304020202020204" pitchFamily="34" charset="-34"/>
            </a:endParaRPr>
          </a:p>
          <a:p>
            <a:pPr>
              <a:lnSpc>
                <a:spcPct val="115000"/>
              </a:lnSpc>
              <a:spcAft>
                <a:spcPts val="1000"/>
              </a:spcAft>
            </a:pPr>
            <a:r>
              <a:rPr lang="en-GB" sz="2000" dirty="0">
                <a:effectLst/>
                <a:latin typeface="Calibri" panose="020F0502020204030204" pitchFamily="34" charset="0"/>
                <a:ea typeface="Calibri" panose="020F0502020204030204" pitchFamily="34" charset="0"/>
                <a:cs typeface="Cordia New" panose="020B0304020202020204" pitchFamily="34" charset="-34"/>
              </a:rPr>
              <a:t>Despite being called an (economic) “effects test” due to the new focus on markets (rather than targeted competitors), a “purpose” component to the prohibition remains.</a:t>
            </a:r>
            <a:endParaRPr lang="en-NZ" sz="2000" dirty="0">
              <a:effectLst/>
              <a:latin typeface="Calibri" panose="020F0502020204030204" pitchFamily="34" charset="0"/>
              <a:ea typeface="Calibri" panose="020F0502020204030204" pitchFamily="34" charset="0"/>
              <a:cs typeface="Cordia New" panose="020B0304020202020204" pitchFamily="34" charset="-34"/>
            </a:endParaRPr>
          </a:p>
          <a:p>
            <a:pPr>
              <a:lnSpc>
                <a:spcPct val="115000"/>
              </a:lnSpc>
              <a:spcAft>
                <a:spcPts val="1000"/>
              </a:spcAft>
            </a:pPr>
            <a:r>
              <a:rPr lang="en-GB" sz="2000" dirty="0">
                <a:effectLst/>
                <a:latin typeface="Calibri" panose="020F0502020204030204" pitchFamily="34" charset="0"/>
                <a:ea typeface="Calibri" panose="020F0502020204030204" pitchFamily="34" charset="0"/>
                <a:cs typeface="Cordia New" panose="020B0304020202020204" pitchFamily="34" charset="-34"/>
              </a:rPr>
              <a:t>The test is not unique – NZ has had the same test for contracts for decades, and for mergers since 2001. Many Australian experts say in practice the same change there has not been as great as expected. Although there has been an uptick in private litigation.</a:t>
            </a:r>
          </a:p>
        </p:txBody>
      </p:sp>
      <p:pic>
        <p:nvPicPr>
          <p:cNvPr id="5" name="Picture 4">
            <a:extLst>
              <a:ext uri="{FF2B5EF4-FFF2-40B4-BE49-F238E27FC236}">
                <a16:creationId xmlns:a16="http://schemas.microsoft.com/office/drawing/2014/main" id="{9BE4DA96-EFF1-4260-BADA-07E0830636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526" y="6105525"/>
            <a:ext cx="2447925" cy="752475"/>
          </a:xfrm>
          <a:prstGeom prst="rect">
            <a:avLst/>
          </a:prstGeom>
        </p:spPr>
      </p:pic>
      <p:sp>
        <p:nvSpPr>
          <p:cNvPr id="6" name="Title 1">
            <a:extLst>
              <a:ext uri="{FF2B5EF4-FFF2-40B4-BE49-F238E27FC236}">
                <a16:creationId xmlns:a16="http://schemas.microsoft.com/office/drawing/2014/main" id="{1AB058E3-CB25-18CA-D77D-B5C44ED88FEA}"/>
              </a:ext>
            </a:extLst>
          </p:cNvPr>
          <p:cNvSpPr txBox="1">
            <a:spLocks/>
          </p:cNvSpPr>
          <p:nvPr/>
        </p:nvSpPr>
        <p:spPr>
          <a:xfrm>
            <a:off x="838200" y="365125"/>
            <a:ext cx="10515600" cy="132556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NZ" sz="3600" dirty="0">
                <a:solidFill>
                  <a:srgbClr val="3974B4"/>
                </a:solidFill>
                <a:latin typeface="+mn-lt"/>
              </a:rPr>
            </a:br>
            <a:r>
              <a:rPr lang="en-NZ" sz="4000" dirty="0">
                <a:solidFill>
                  <a:srgbClr val="3974B4"/>
                </a:solidFill>
                <a:latin typeface="+mn-lt"/>
              </a:rPr>
              <a:t>Consequences of new test to be aware of</a:t>
            </a:r>
            <a:br>
              <a:rPr lang="en-NZ" sz="3600" dirty="0">
                <a:solidFill>
                  <a:srgbClr val="3974B4"/>
                </a:solidFill>
                <a:latin typeface="+mn-lt"/>
              </a:rPr>
            </a:br>
            <a:r>
              <a:rPr lang="en-NZ" sz="2200" dirty="0">
                <a:latin typeface="+mn-lt"/>
              </a:rPr>
              <a:t>– </a:t>
            </a:r>
            <a:r>
              <a:rPr lang="en-NZ" sz="2200" i="1" dirty="0">
                <a:latin typeface="+mn-lt"/>
              </a:rPr>
              <a:t>Key consequences</a:t>
            </a:r>
            <a:br>
              <a:rPr lang="en-NZ" sz="3600" dirty="0">
                <a:solidFill>
                  <a:srgbClr val="3974B4"/>
                </a:solidFill>
                <a:latin typeface="ColaborateLight" panose="02000503040000020004" pitchFamily="50" charset="0"/>
              </a:rPr>
            </a:br>
            <a:endParaRPr lang="en-NZ" sz="2000" i="1" dirty="0">
              <a:solidFill>
                <a:srgbClr val="4E4E4E"/>
              </a:solidFill>
              <a:latin typeface="+mn-lt"/>
            </a:endParaRPr>
          </a:p>
        </p:txBody>
      </p:sp>
    </p:spTree>
    <p:extLst>
      <p:ext uri="{BB962C8B-B14F-4D97-AF65-F5344CB8AC3E}">
        <p14:creationId xmlns:p14="http://schemas.microsoft.com/office/powerpoint/2010/main" val="979967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65124"/>
            <a:ext cx="12192000" cy="13255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 name="Title 1"/>
          <p:cNvSpPr>
            <a:spLocks noGrp="1"/>
          </p:cNvSpPr>
          <p:nvPr>
            <p:ph type="title" idx="4294967295"/>
          </p:nvPr>
        </p:nvSpPr>
        <p:spPr>
          <a:xfrm>
            <a:off x="838200" y="365125"/>
            <a:ext cx="10515600" cy="1325563"/>
          </a:xfrm>
          <a:prstGeom prst="rect">
            <a:avLst/>
          </a:prstGeom>
        </p:spPr>
        <p:txBody>
          <a:bodyPr>
            <a:normAutofit fontScale="90000"/>
          </a:bodyPr>
          <a:lstStyle/>
          <a:p>
            <a:br>
              <a:rPr lang="en-NZ" sz="3600" dirty="0">
                <a:solidFill>
                  <a:srgbClr val="3974B4"/>
                </a:solidFill>
                <a:latin typeface="+mn-lt"/>
              </a:rPr>
            </a:br>
            <a:r>
              <a:rPr lang="en-NZ" sz="4000" dirty="0">
                <a:solidFill>
                  <a:srgbClr val="3974B4"/>
                </a:solidFill>
                <a:latin typeface="+mn-lt"/>
              </a:rPr>
              <a:t>Predictions for the new test</a:t>
            </a:r>
            <a:br>
              <a:rPr lang="en-NZ" sz="3600" dirty="0">
                <a:solidFill>
                  <a:srgbClr val="3974B4"/>
                </a:solidFill>
                <a:latin typeface="+mn-lt"/>
              </a:rPr>
            </a:br>
            <a:r>
              <a:rPr lang="en-NZ" sz="2200" dirty="0">
                <a:latin typeface="+mn-lt"/>
              </a:rPr>
              <a:t>– </a:t>
            </a:r>
            <a:r>
              <a:rPr lang="en-NZ" sz="2200" i="1" dirty="0">
                <a:latin typeface="+mn-lt"/>
              </a:rPr>
              <a:t>Key consequences</a:t>
            </a:r>
            <a:br>
              <a:rPr lang="en-NZ" sz="3600" dirty="0">
                <a:solidFill>
                  <a:srgbClr val="3974B4"/>
                </a:solidFill>
                <a:latin typeface="ColaborateLight" panose="02000503040000020004" pitchFamily="50" charset="0"/>
              </a:rPr>
            </a:br>
            <a:endParaRPr lang="en-NZ" sz="2000" i="1" dirty="0">
              <a:solidFill>
                <a:srgbClr val="4E4E4E"/>
              </a:solidFill>
              <a:latin typeface="+mn-lt"/>
            </a:endParaRPr>
          </a:p>
        </p:txBody>
      </p:sp>
      <p:sp>
        <p:nvSpPr>
          <p:cNvPr id="3" name="Content Placeholder 2"/>
          <p:cNvSpPr>
            <a:spLocks noGrp="1"/>
          </p:cNvSpPr>
          <p:nvPr>
            <p:ph idx="4294967295"/>
          </p:nvPr>
        </p:nvSpPr>
        <p:spPr>
          <a:xfrm>
            <a:off x="838200" y="1825625"/>
            <a:ext cx="10515600" cy="4882906"/>
          </a:xfrm>
          <a:prstGeom prst="rect">
            <a:avLst/>
          </a:prstGeom>
        </p:spPr>
        <p:txBody>
          <a:bodyPr>
            <a:normAutofit/>
          </a:bodyPr>
          <a:lstStyle/>
          <a:p>
            <a:pPr>
              <a:lnSpc>
                <a:spcPct val="115000"/>
              </a:lnSpc>
              <a:spcAft>
                <a:spcPts val="1000"/>
              </a:spcAft>
            </a:pPr>
            <a:r>
              <a:rPr lang="en-GB" sz="2400" dirty="0">
                <a:effectLst/>
                <a:latin typeface="Calibri" panose="020F0502020204030204" pitchFamily="34" charset="0"/>
                <a:ea typeface="Calibri" panose="020F0502020204030204" pitchFamily="34" charset="0"/>
                <a:cs typeface="Cordia New" panose="020B0304020202020204" pitchFamily="34" charset="-34"/>
              </a:rPr>
              <a:t>Having a clear legitimate commercial rationale for “conduct” will remain important.</a:t>
            </a:r>
            <a:endParaRPr lang="en-NZ" sz="2400" dirty="0">
              <a:effectLst/>
              <a:latin typeface="Calibri" panose="020F0502020204030204" pitchFamily="34" charset="0"/>
              <a:ea typeface="Calibri" panose="020F0502020204030204" pitchFamily="34" charset="0"/>
              <a:cs typeface="Cordia New" panose="020B0304020202020204" pitchFamily="34" charset="-34"/>
            </a:endParaRPr>
          </a:p>
          <a:p>
            <a:pPr>
              <a:lnSpc>
                <a:spcPct val="115000"/>
              </a:lnSpc>
              <a:spcAft>
                <a:spcPts val="1000"/>
              </a:spcAft>
            </a:pPr>
            <a:r>
              <a:rPr lang="en-GB" sz="2400" dirty="0">
                <a:effectLst/>
                <a:latin typeface="Calibri" panose="020F0502020204030204" pitchFamily="34" charset="0"/>
                <a:ea typeface="Calibri" panose="020F0502020204030204" pitchFamily="34" charset="0"/>
                <a:cs typeface="Cordia New" panose="020B0304020202020204" pitchFamily="34" charset="-34"/>
              </a:rPr>
              <a:t>Expect arguments on market definition to be a real feature of the new test.</a:t>
            </a:r>
            <a:endParaRPr lang="en-NZ" sz="2400" dirty="0">
              <a:effectLst/>
              <a:latin typeface="Calibri" panose="020F0502020204030204" pitchFamily="34" charset="0"/>
              <a:ea typeface="Calibri" panose="020F0502020204030204" pitchFamily="34" charset="0"/>
              <a:cs typeface="Cordia New" panose="020B0304020202020204" pitchFamily="34" charset="-34"/>
            </a:endParaRPr>
          </a:p>
          <a:p>
            <a:pPr>
              <a:lnSpc>
                <a:spcPct val="115000"/>
              </a:lnSpc>
              <a:spcAft>
                <a:spcPts val="1000"/>
              </a:spcAft>
            </a:pPr>
            <a:r>
              <a:rPr lang="en-GB" sz="2400" dirty="0">
                <a:effectLst/>
                <a:latin typeface="Calibri" panose="020F0502020204030204" pitchFamily="34" charset="0"/>
                <a:ea typeface="Calibri" panose="020F0502020204030204" pitchFamily="34" charset="0"/>
                <a:cs typeface="Cordia New" panose="020B0304020202020204" pitchFamily="34" charset="-34"/>
              </a:rPr>
              <a:t>The test will remain hard to prove.  Distinguishing vigorous competition (which benefits consumers on the long run) from exclusionary anti-competitive conduct is challenging. </a:t>
            </a:r>
            <a:endParaRPr lang="en-NZ" sz="2400" dirty="0">
              <a:effectLst/>
              <a:latin typeface="Calibri" panose="020F0502020204030204" pitchFamily="34" charset="0"/>
              <a:ea typeface="Calibri" panose="020F0502020204030204" pitchFamily="34" charset="0"/>
              <a:cs typeface="Cordia New" panose="020B0304020202020204" pitchFamily="34" charset="-34"/>
            </a:endParaRPr>
          </a:p>
        </p:txBody>
      </p:sp>
      <p:pic>
        <p:nvPicPr>
          <p:cNvPr id="5" name="Picture 4">
            <a:extLst>
              <a:ext uri="{FF2B5EF4-FFF2-40B4-BE49-F238E27FC236}">
                <a16:creationId xmlns:a16="http://schemas.microsoft.com/office/drawing/2014/main" id="{9BE4DA96-EFF1-4260-BADA-07E0830636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526" y="6105525"/>
            <a:ext cx="2447925" cy="752475"/>
          </a:xfrm>
          <a:prstGeom prst="rect">
            <a:avLst/>
          </a:prstGeom>
        </p:spPr>
      </p:pic>
    </p:spTree>
    <p:extLst>
      <p:ext uri="{BB962C8B-B14F-4D97-AF65-F5344CB8AC3E}">
        <p14:creationId xmlns:p14="http://schemas.microsoft.com/office/powerpoint/2010/main" val="454896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65124"/>
            <a:ext cx="12192000" cy="13255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 name="Title 1"/>
          <p:cNvSpPr>
            <a:spLocks noGrp="1"/>
          </p:cNvSpPr>
          <p:nvPr>
            <p:ph type="title" idx="4294967295"/>
          </p:nvPr>
        </p:nvSpPr>
        <p:spPr>
          <a:xfrm>
            <a:off x="838200" y="365125"/>
            <a:ext cx="10515600" cy="1325563"/>
          </a:xfrm>
          <a:prstGeom prst="rect">
            <a:avLst/>
          </a:prstGeom>
        </p:spPr>
        <p:txBody>
          <a:bodyPr>
            <a:normAutofit fontScale="90000"/>
          </a:bodyPr>
          <a:lstStyle/>
          <a:p>
            <a:br>
              <a:rPr lang="en-NZ" sz="3600" dirty="0">
                <a:solidFill>
                  <a:srgbClr val="3974B4"/>
                </a:solidFill>
                <a:latin typeface="+mn-lt"/>
              </a:rPr>
            </a:br>
            <a:r>
              <a:rPr lang="en-NZ" sz="4000" dirty="0">
                <a:solidFill>
                  <a:srgbClr val="3974B4"/>
                </a:solidFill>
                <a:latin typeface="+mn-lt"/>
              </a:rPr>
              <a:t>Who does the prohibition apply to?</a:t>
            </a:r>
            <a:br>
              <a:rPr lang="en-NZ" sz="3600" dirty="0">
                <a:solidFill>
                  <a:srgbClr val="3974B4"/>
                </a:solidFill>
                <a:latin typeface="+mn-lt"/>
              </a:rPr>
            </a:br>
            <a:r>
              <a:rPr lang="en-NZ" sz="2200" dirty="0">
                <a:latin typeface="+mn-lt"/>
              </a:rPr>
              <a:t>– </a:t>
            </a:r>
            <a:r>
              <a:rPr lang="en-NZ" sz="2200" i="1" dirty="0">
                <a:latin typeface="+mn-lt"/>
              </a:rPr>
              <a:t>Who it captures and when it “bites”</a:t>
            </a:r>
            <a:br>
              <a:rPr lang="en-NZ" sz="3600" dirty="0">
                <a:solidFill>
                  <a:srgbClr val="3974B4"/>
                </a:solidFill>
                <a:latin typeface="ColaborateLight" panose="02000503040000020004" pitchFamily="50" charset="0"/>
              </a:rPr>
            </a:br>
            <a:endParaRPr lang="en-NZ" sz="2000" i="1" dirty="0">
              <a:solidFill>
                <a:srgbClr val="4E4E4E"/>
              </a:solidFill>
              <a:latin typeface="+mn-lt"/>
            </a:endParaRPr>
          </a:p>
        </p:txBody>
      </p:sp>
      <p:sp>
        <p:nvSpPr>
          <p:cNvPr id="3" name="Content Placeholder 2"/>
          <p:cNvSpPr>
            <a:spLocks noGrp="1"/>
          </p:cNvSpPr>
          <p:nvPr>
            <p:ph idx="4294967295"/>
          </p:nvPr>
        </p:nvSpPr>
        <p:spPr>
          <a:xfrm>
            <a:off x="838200" y="1882587"/>
            <a:ext cx="10515600" cy="4825943"/>
          </a:xfrm>
          <a:prstGeom prst="rect">
            <a:avLst/>
          </a:prstGeom>
        </p:spPr>
        <p:txBody>
          <a:bodyPr>
            <a:normAutofit/>
          </a:bodyPr>
          <a:lstStyle/>
          <a:p>
            <a:pPr>
              <a:spcBef>
                <a:spcPts val="3000"/>
              </a:spcBef>
            </a:pPr>
            <a:r>
              <a:rPr lang="en-GB" sz="2400" dirty="0"/>
              <a:t>Came into force 5 April 2023</a:t>
            </a:r>
          </a:p>
          <a:p>
            <a:pPr>
              <a:spcBef>
                <a:spcPts val="3000"/>
              </a:spcBef>
            </a:pPr>
            <a:r>
              <a:rPr lang="en-GB" sz="2400" dirty="0"/>
              <a:t>Still only applies to persons with </a:t>
            </a:r>
            <a:r>
              <a:rPr lang="en-GB" sz="2400" b="1" dirty="0"/>
              <a:t>substantial market power (SMP)</a:t>
            </a:r>
          </a:p>
          <a:p>
            <a:pPr lvl="1">
              <a:spcBef>
                <a:spcPts val="3000"/>
              </a:spcBef>
            </a:pPr>
            <a:r>
              <a:rPr lang="en-GB" sz="2000" dirty="0"/>
              <a:t>Depends on the relevant market</a:t>
            </a:r>
          </a:p>
          <a:p>
            <a:pPr lvl="1">
              <a:spcBef>
                <a:spcPts val="3000"/>
              </a:spcBef>
            </a:pPr>
            <a:r>
              <a:rPr lang="en-GB" sz="2000" dirty="0"/>
              <a:t>Market power = lack of effective competitive constraint </a:t>
            </a:r>
          </a:p>
          <a:p>
            <a:pPr lvl="1">
              <a:spcBef>
                <a:spcPts val="3000"/>
              </a:spcBef>
            </a:pPr>
            <a:r>
              <a:rPr lang="en-GB" sz="2000" dirty="0"/>
              <a:t>A firm with substantial </a:t>
            </a:r>
            <a:r>
              <a:rPr lang="en-GB" sz="2000" i="1" dirty="0"/>
              <a:t>purchasing </a:t>
            </a:r>
            <a:r>
              <a:rPr lang="en-GB" sz="2000" dirty="0"/>
              <a:t>market power might have the </a:t>
            </a:r>
            <a:br>
              <a:rPr lang="en-GB" sz="2000" dirty="0"/>
            </a:br>
            <a:r>
              <a:rPr lang="en-GB" sz="2000" dirty="0"/>
              <a:t>ability to worsen prices or terms of trade to sellers</a:t>
            </a:r>
          </a:p>
          <a:p>
            <a:pPr lvl="1">
              <a:spcBef>
                <a:spcPts val="3000"/>
              </a:spcBef>
            </a:pPr>
            <a:r>
              <a:rPr lang="en-GB" sz="2000" dirty="0"/>
              <a:t>More than 1 person in a market can have SMP</a:t>
            </a:r>
          </a:p>
          <a:p>
            <a:pPr>
              <a:spcBef>
                <a:spcPts val="3000"/>
              </a:spcBef>
            </a:pPr>
            <a:r>
              <a:rPr lang="en-GB" sz="2400" dirty="0"/>
              <a:t>Does not prohibit firms with SMP from ‘out-competing’ competitors</a:t>
            </a:r>
          </a:p>
        </p:txBody>
      </p:sp>
      <p:pic>
        <p:nvPicPr>
          <p:cNvPr id="5" name="Picture 4">
            <a:extLst>
              <a:ext uri="{FF2B5EF4-FFF2-40B4-BE49-F238E27FC236}">
                <a16:creationId xmlns:a16="http://schemas.microsoft.com/office/drawing/2014/main" id="{9BE4DA96-EFF1-4260-BADA-07E0830636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526" y="6105525"/>
            <a:ext cx="2447925" cy="752475"/>
          </a:xfrm>
          <a:prstGeom prst="rect">
            <a:avLst/>
          </a:prstGeom>
        </p:spPr>
      </p:pic>
      <p:pic>
        <p:nvPicPr>
          <p:cNvPr id="1026" name="Picture 2" descr="Free Fist Hand vector and picture">
            <a:extLst>
              <a:ext uri="{FF2B5EF4-FFF2-40B4-BE49-F238E27FC236}">
                <a16:creationId xmlns:a16="http://schemas.microsoft.com/office/drawing/2014/main" id="{692C1879-7BA5-60AD-BBCB-7E9BCF3186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98190" y="1969994"/>
            <a:ext cx="2321495" cy="3489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0671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65124"/>
            <a:ext cx="12192000" cy="13255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 name="Title 1"/>
          <p:cNvSpPr>
            <a:spLocks noGrp="1"/>
          </p:cNvSpPr>
          <p:nvPr>
            <p:ph type="title" idx="4294967295"/>
          </p:nvPr>
        </p:nvSpPr>
        <p:spPr>
          <a:xfrm>
            <a:off x="838200" y="365125"/>
            <a:ext cx="10515600" cy="1325563"/>
          </a:xfrm>
          <a:prstGeom prst="rect">
            <a:avLst/>
          </a:prstGeom>
        </p:spPr>
        <p:txBody>
          <a:bodyPr>
            <a:normAutofit fontScale="90000"/>
          </a:bodyPr>
          <a:lstStyle/>
          <a:p>
            <a:br>
              <a:rPr lang="en-NZ" sz="3600" dirty="0">
                <a:solidFill>
                  <a:srgbClr val="3974B4"/>
                </a:solidFill>
                <a:latin typeface="+mn-lt"/>
              </a:rPr>
            </a:br>
            <a:r>
              <a:rPr lang="en-NZ" sz="4000" dirty="0">
                <a:solidFill>
                  <a:srgbClr val="3974B4"/>
                </a:solidFill>
                <a:latin typeface="+mn-lt"/>
              </a:rPr>
              <a:t>Distinguishing between vigorous competitive conduct and anti-competitive exclusion</a:t>
            </a:r>
            <a:br>
              <a:rPr lang="en-NZ" sz="3600" dirty="0">
                <a:solidFill>
                  <a:srgbClr val="3974B4"/>
                </a:solidFill>
                <a:latin typeface="ColaborateLight" panose="02000503040000020004" pitchFamily="50" charset="0"/>
              </a:rPr>
            </a:br>
            <a:endParaRPr lang="en-NZ" sz="2000" i="1" dirty="0">
              <a:solidFill>
                <a:srgbClr val="4E4E4E"/>
              </a:solidFill>
              <a:latin typeface="+mn-lt"/>
            </a:endParaRPr>
          </a:p>
        </p:txBody>
      </p:sp>
      <p:sp>
        <p:nvSpPr>
          <p:cNvPr id="3" name="Content Placeholder 2"/>
          <p:cNvSpPr>
            <a:spLocks noGrp="1"/>
          </p:cNvSpPr>
          <p:nvPr>
            <p:ph idx="4294967295"/>
          </p:nvPr>
        </p:nvSpPr>
        <p:spPr>
          <a:xfrm>
            <a:off x="838200" y="1825625"/>
            <a:ext cx="10515600" cy="4882906"/>
          </a:xfrm>
          <a:prstGeom prst="rect">
            <a:avLst/>
          </a:prstGeom>
        </p:spPr>
        <p:txBody>
          <a:bodyPr>
            <a:normAutofit fontScale="70000" lnSpcReduction="20000"/>
          </a:bodyPr>
          <a:lstStyle/>
          <a:p>
            <a:pPr>
              <a:lnSpc>
                <a:spcPct val="140000"/>
              </a:lnSpc>
              <a:spcBef>
                <a:spcPts val="0"/>
              </a:spcBef>
              <a:spcAft>
                <a:spcPts val="1200"/>
              </a:spcAft>
            </a:pPr>
            <a:r>
              <a:rPr lang="en-GB" dirty="0"/>
              <a:t>SLC test compares state of competition with vs without conduct</a:t>
            </a:r>
          </a:p>
          <a:p>
            <a:pPr lvl="1">
              <a:lnSpc>
                <a:spcPct val="140000"/>
              </a:lnSpc>
              <a:spcBef>
                <a:spcPts val="0"/>
              </a:spcBef>
              <a:spcAft>
                <a:spcPts val="1200"/>
              </a:spcAft>
            </a:pPr>
            <a:r>
              <a:rPr lang="en-GB" dirty="0"/>
              <a:t>To what extent are customers or inputs foreclosed by the conduct, and what alternatives do customers or competitors in the market have? </a:t>
            </a:r>
          </a:p>
          <a:p>
            <a:pPr lvl="1">
              <a:lnSpc>
                <a:spcPct val="140000"/>
              </a:lnSpc>
              <a:spcBef>
                <a:spcPts val="0"/>
              </a:spcBef>
              <a:spcAft>
                <a:spcPts val="1200"/>
              </a:spcAft>
            </a:pPr>
            <a:r>
              <a:rPr lang="en-GB" dirty="0"/>
              <a:t>To what extent does the conduct impose costs on competitors or potential entrants that are not faced by the firm in question? </a:t>
            </a:r>
          </a:p>
          <a:p>
            <a:pPr lvl="1">
              <a:lnSpc>
                <a:spcPct val="140000"/>
              </a:lnSpc>
              <a:spcBef>
                <a:spcPts val="0"/>
              </a:spcBef>
              <a:spcAft>
                <a:spcPts val="1200"/>
              </a:spcAft>
            </a:pPr>
            <a:r>
              <a:rPr lang="en-GB" dirty="0"/>
              <a:t>Does the conduct have the effect of harming incentives to innovate by other competitors in the market? </a:t>
            </a:r>
          </a:p>
          <a:p>
            <a:pPr lvl="1">
              <a:lnSpc>
                <a:spcPct val="140000"/>
              </a:lnSpc>
              <a:spcBef>
                <a:spcPts val="0"/>
              </a:spcBef>
              <a:spcAft>
                <a:spcPts val="1200"/>
              </a:spcAft>
            </a:pPr>
            <a:r>
              <a:rPr lang="en-GB" dirty="0"/>
              <a:t>Does the conduct have the effect of causing competitors in the market to compete less vigorously? </a:t>
            </a:r>
          </a:p>
          <a:p>
            <a:pPr lvl="1">
              <a:lnSpc>
                <a:spcPct val="140000"/>
              </a:lnSpc>
              <a:spcBef>
                <a:spcPts val="0"/>
              </a:spcBef>
              <a:spcAft>
                <a:spcPts val="1200"/>
              </a:spcAft>
            </a:pPr>
            <a:r>
              <a:rPr lang="en-GB" dirty="0"/>
              <a:t>Does the conduct make it harder for potential entrants to enter the market in question in response to profitable opportunities to do so? </a:t>
            </a:r>
          </a:p>
          <a:p>
            <a:pPr lvl="1">
              <a:lnSpc>
                <a:spcPct val="140000"/>
              </a:lnSpc>
              <a:spcBef>
                <a:spcPts val="0"/>
              </a:spcBef>
              <a:spcAft>
                <a:spcPts val="1200"/>
              </a:spcAft>
            </a:pPr>
            <a:r>
              <a:rPr lang="en-GB" dirty="0"/>
              <a:t>Does the conduct enable the firm in question to exercise power over suppliers, customers or competitors? </a:t>
            </a:r>
          </a:p>
          <a:p>
            <a:pPr lvl="1">
              <a:lnSpc>
                <a:spcPct val="140000"/>
              </a:lnSpc>
              <a:spcBef>
                <a:spcPts val="0"/>
              </a:spcBef>
              <a:spcAft>
                <a:spcPts val="1200"/>
              </a:spcAft>
            </a:pPr>
            <a:r>
              <a:rPr lang="en-GB" dirty="0"/>
              <a:t>How long are these effects likely to continue?</a:t>
            </a:r>
          </a:p>
        </p:txBody>
      </p:sp>
      <p:pic>
        <p:nvPicPr>
          <p:cNvPr id="5" name="Picture 4">
            <a:extLst>
              <a:ext uri="{FF2B5EF4-FFF2-40B4-BE49-F238E27FC236}">
                <a16:creationId xmlns:a16="http://schemas.microsoft.com/office/drawing/2014/main" id="{9BE4DA96-EFF1-4260-BADA-07E0830636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526" y="6105525"/>
            <a:ext cx="2447925" cy="752475"/>
          </a:xfrm>
          <a:prstGeom prst="rect">
            <a:avLst/>
          </a:prstGeom>
        </p:spPr>
      </p:pic>
      <p:pic>
        <p:nvPicPr>
          <p:cNvPr id="2050" name="Picture 2" descr="Free Question Worry vector and picture">
            <a:extLst>
              <a:ext uri="{FF2B5EF4-FFF2-40B4-BE49-F238E27FC236}">
                <a16:creationId xmlns:a16="http://schemas.microsoft.com/office/drawing/2014/main" id="{0BC1458E-ADDE-2214-FFF3-67C6AF03F2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911" y="118641"/>
            <a:ext cx="909264" cy="1818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4384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8059"/>
            <a:ext cx="12192000" cy="13255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 name="Title 1"/>
          <p:cNvSpPr>
            <a:spLocks noGrp="1"/>
          </p:cNvSpPr>
          <p:nvPr>
            <p:ph type="title" idx="4294967295"/>
          </p:nvPr>
        </p:nvSpPr>
        <p:spPr>
          <a:xfrm>
            <a:off x="838200" y="300912"/>
            <a:ext cx="10515600" cy="1325563"/>
          </a:xfrm>
          <a:prstGeom prst="rect">
            <a:avLst/>
          </a:prstGeom>
        </p:spPr>
        <p:txBody>
          <a:bodyPr>
            <a:normAutofit fontScale="90000"/>
          </a:bodyPr>
          <a:lstStyle/>
          <a:p>
            <a:br>
              <a:rPr lang="en-NZ" sz="3600" dirty="0">
                <a:solidFill>
                  <a:srgbClr val="3974B4"/>
                </a:solidFill>
                <a:latin typeface="+mn-lt"/>
              </a:rPr>
            </a:br>
            <a:r>
              <a:rPr lang="en-NZ" sz="4000" dirty="0">
                <a:solidFill>
                  <a:srgbClr val="3974B4"/>
                </a:solidFill>
                <a:latin typeface="+mn-lt"/>
              </a:rPr>
              <a:t>Danger areas</a:t>
            </a:r>
            <a:br>
              <a:rPr lang="en-NZ" sz="3600" dirty="0">
                <a:solidFill>
                  <a:srgbClr val="3974B4"/>
                </a:solidFill>
                <a:latin typeface="+mn-lt"/>
              </a:rPr>
            </a:br>
            <a:r>
              <a:rPr lang="en-NZ" sz="2200" dirty="0">
                <a:latin typeface="+mn-lt"/>
              </a:rPr>
              <a:t>– </a:t>
            </a:r>
            <a:r>
              <a:rPr lang="en-NZ" sz="2200" i="1" dirty="0">
                <a:latin typeface="+mn-lt"/>
              </a:rPr>
              <a:t>Types of conduct that may SLC</a:t>
            </a:r>
            <a:br>
              <a:rPr lang="en-NZ" sz="3600" dirty="0">
                <a:solidFill>
                  <a:srgbClr val="3974B4"/>
                </a:solidFill>
                <a:latin typeface="ColaborateLight" panose="02000503040000020004" pitchFamily="50" charset="0"/>
              </a:rPr>
            </a:br>
            <a:endParaRPr lang="en-NZ" sz="2000" i="1" dirty="0">
              <a:solidFill>
                <a:srgbClr val="4E4E4E"/>
              </a:solidFill>
              <a:latin typeface="+mn-lt"/>
            </a:endParaRPr>
          </a:p>
        </p:txBody>
      </p:sp>
      <p:sp>
        <p:nvSpPr>
          <p:cNvPr id="3" name="Content Placeholder 2"/>
          <p:cNvSpPr>
            <a:spLocks noGrp="1"/>
          </p:cNvSpPr>
          <p:nvPr>
            <p:ph idx="4294967295"/>
          </p:nvPr>
        </p:nvSpPr>
        <p:spPr>
          <a:xfrm>
            <a:off x="838200" y="1825625"/>
            <a:ext cx="10515600" cy="4882906"/>
          </a:xfrm>
          <a:prstGeom prst="rect">
            <a:avLst/>
          </a:prstGeom>
        </p:spPr>
        <p:txBody>
          <a:bodyPr>
            <a:normAutofit/>
          </a:bodyPr>
          <a:lstStyle/>
          <a:p>
            <a:pPr>
              <a:lnSpc>
                <a:spcPct val="140000"/>
              </a:lnSpc>
              <a:spcBef>
                <a:spcPts val="0"/>
              </a:spcBef>
              <a:spcAft>
                <a:spcPts val="1800"/>
              </a:spcAft>
            </a:pPr>
            <a:r>
              <a:rPr lang="en-GB" sz="2800" dirty="0"/>
              <a:t>Refusals to supply</a:t>
            </a:r>
            <a:r>
              <a:rPr lang="en-GB" dirty="0"/>
              <a:t>, including implied refusals </a:t>
            </a:r>
          </a:p>
          <a:p>
            <a:pPr>
              <a:lnSpc>
                <a:spcPct val="140000"/>
              </a:lnSpc>
              <a:spcBef>
                <a:spcPts val="0"/>
              </a:spcBef>
              <a:spcAft>
                <a:spcPts val="1800"/>
              </a:spcAft>
            </a:pPr>
            <a:r>
              <a:rPr lang="en-GB" sz="2800" dirty="0"/>
              <a:t>Margin/price squeezing</a:t>
            </a:r>
          </a:p>
          <a:p>
            <a:pPr>
              <a:lnSpc>
                <a:spcPct val="140000"/>
              </a:lnSpc>
              <a:spcBef>
                <a:spcPts val="0"/>
              </a:spcBef>
              <a:spcAft>
                <a:spcPts val="1800"/>
              </a:spcAft>
            </a:pPr>
            <a:r>
              <a:rPr lang="en-GB" sz="2800" dirty="0"/>
              <a:t>Exclusive dealing</a:t>
            </a:r>
          </a:p>
          <a:p>
            <a:pPr>
              <a:lnSpc>
                <a:spcPct val="140000"/>
              </a:lnSpc>
              <a:spcBef>
                <a:spcPts val="0"/>
              </a:spcBef>
              <a:spcAft>
                <a:spcPts val="1800"/>
              </a:spcAft>
            </a:pPr>
            <a:r>
              <a:rPr lang="en-GB" sz="2800" dirty="0"/>
              <a:t>Loyalty rebates</a:t>
            </a:r>
          </a:p>
          <a:p>
            <a:pPr>
              <a:lnSpc>
                <a:spcPct val="140000"/>
              </a:lnSpc>
              <a:spcBef>
                <a:spcPts val="0"/>
              </a:spcBef>
              <a:spcAft>
                <a:spcPts val="1800"/>
              </a:spcAft>
            </a:pPr>
            <a:r>
              <a:rPr lang="en-GB" dirty="0"/>
              <a:t>Tying/B</a:t>
            </a:r>
            <a:r>
              <a:rPr lang="en-GB" sz="2800" dirty="0"/>
              <a:t>undling</a:t>
            </a:r>
          </a:p>
          <a:p>
            <a:pPr>
              <a:lnSpc>
                <a:spcPct val="140000"/>
              </a:lnSpc>
              <a:spcBef>
                <a:spcPts val="0"/>
              </a:spcBef>
              <a:spcAft>
                <a:spcPts val="1800"/>
              </a:spcAft>
            </a:pPr>
            <a:r>
              <a:rPr lang="en-GB" dirty="0"/>
              <a:t>L</a:t>
            </a:r>
            <a:r>
              <a:rPr lang="en-GB" sz="2800" dirty="0"/>
              <a:t>imit pricing/predation		•  </a:t>
            </a:r>
            <a:r>
              <a:rPr lang="en-GB" dirty="0"/>
              <a:t>Enforcing IP rights</a:t>
            </a:r>
          </a:p>
        </p:txBody>
      </p:sp>
      <p:pic>
        <p:nvPicPr>
          <p:cNvPr id="5" name="Picture 4">
            <a:extLst>
              <a:ext uri="{FF2B5EF4-FFF2-40B4-BE49-F238E27FC236}">
                <a16:creationId xmlns:a16="http://schemas.microsoft.com/office/drawing/2014/main" id="{9BE4DA96-EFF1-4260-BADA-07E0830636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526" y="6105525"/>
            <a:ext cx="2447925" cy="752475"/>
          </a:xfrm>
          <a:prstGeom prst="rect">
            <a:avLst/>
          </a:prstGeom>
        </p:spPr>
      </p:pic>
      <p:pic>
        <p:nvPicPr>
          <p:cNvPr id="3074" name="Picture 2" descr="Free Caution Label illustration and picture">
            <a:extLst>
              <a:ext uri="{FF2B5EF4-FFF2-40B4-BE49-F238E27FC236}">
                <a16:creationId xmlns:a16="http://schemas.microsoft.com/office/drawing/2014/main" id="{E079F1A6-7790-3198-7D8B-D6080142CE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2410515"/>
            <a:ext cx="5318312" cy="35455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9975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8059"/>
            <a:ext cx="12192000" cy="13255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 name="Title 1"/>
          <p:cNvSpPr>
            <a:spLocks noGrp="1"/>
          </p:cNvSpPr>
          <p:nvPr>
            <p:ph type="title" idx="4294967295"/>
          </p:nvPr>
        </p:nvSpPr>
        <p:spPr>
          <a:xfrm>
            <a:off x="838200" y="318059"/>
            <a:ext cx="10515600" cy="1325563"/>
          </a:xfrm>
          <a:prstGeom prst="rect">
            <a:avLst/>
          </a:prstGeom>
        </p:spPr>
        <p:txBody>
          <a:bodyPr>
            <a:normAutofit fontScale="90000"/>
          </a:bodyPr>
          <a:lstStyle/>
          <a:p>
            <a:br>
              <a:rPr lang="en-NZ" sz="3600" dirty="0">
                <a:solidFill>
                  <a:srgbClr val="3974B4"/>
                </a:solidFill>
                <a:latin typeface="+mn-lt"/>
              </a:rPr>
            </a:br>
            <a:r>
              <a:rPr lang="en-NZ" sz="4000" dirty="0">
                <a:solidFill>
                  <a:srgbClr val="3974B4"/>
                </a:solidFill>
                <a:latin typeface="+mn-lt"/>
              </a:rPr>
              <a:t>Misuse of Market Power Guidelines</a:t>
            </a:r>
            <a:br>
              <a:rPr lang="en-NZ" sz="3600" dirty="0">
                <a:solidFill>
                  <a:srgbClr val="3974B4"/>
                </a:solidFill>
                <a:latin typeface="+mn-lt"/>
              </a:rPr>
            </a:br>
            <a:r>
              <a:rPr lang="en-NZ" sz="2200" dirty="0">
                <a:latin typeface="+mn-lt"/>
              </a:rPr>
              <a:t>– </a:t>
            </a:r>
            <a:r>
              <a:rPr lang="en-NZ" sz="2200" i="1" dirty="0">
                <a:latin typeface="+mn-lt"/>
              </a:rPr>
              <a:t>How a reinvigorated </a:t>
            </a:r>
            <a:r>
              <a:rPr lang="en-NZ" sz="2200" i="1" dirty="0" err="1">
                <a:latin typeface="+mn-lt"/>
              </a:rPr>
              <a:t>ComCom</a:t>
            </a:r>
            <a:r>
              <a:rPr lang="en-NZ" sz="2200" i="1" dirty="0">
                <a:latin typeface="+mn-lt"/>
              </a:rPr>
              <a:t> will apply this new law</a:t>
            </a:r>
            <a:br>
              <a:rPr lang="en-NZ" sz="3600" dirty="0">
                <a:solidFill>
                  <a:srgbClr val="3974B4"/>
                </a:solidFill>
                <a:latin typeface="ColaborateLight" panose="02000503040000020004" pitchFamily="50" charset="0"/>
              </a:rPr>
            </a:br>
            <a:endParaRPr lang="en-NZ" sz="2000" i="1" dirty="0">
              <a:solidFill>
                <a:srgbClr val="4E4E4E"/>
              </a:solidFill>
              <a:latin typeface="+mn-lt"/>
            </a:endParaRPr>
          </a:p>
        </p:txBody>
      </p:sp>
      <p:sp>
        <p:nvSpPr>
          <p:cNvPr id="3" name="Content Placeholder 2"/>
          <p:cNvSpPr>
            <a:spLocks noGrp="1"/>
          </p:cNvSpPr>
          <p:nvPr>
            <p:ph idx="4294967295"/>
          </p:nvPr>
        </p:nvSpPr>
        <p:spPr>
          <a:xfrm>
            <a:off x="838201" y="1825625"/>
            <a:ext cx="6624918" cy="4882906"/>
          </a:xfrm>
          <a:prstGeom prst="rect">
            <a:avLst/>
          </a:prstGeom>
        </p:spPr>
        <p:txBody>
          <a:bodyPr>
            <a:normAutofit/>
          </a:bodyPr>
          <a:lstStyle/>
          <a:p>
            <a:pPr>
              <a:lnSpc>
                <a:spcPct val="140000"/>
              </a:lnSpc>
              <a:spcBef>
                <a:spcPts val="0"/>
              </a:spcBef>
              <a:spcAft>
                <a:spcPts val="1800"/>
              </a:spcAft>
            </a:pPr>
            <a:r>
              <a:rPr lang="en-GB" dirty="0" err="1"/>
              <a:t>ComCom</a:t>
            </a:r>
            <a:r>
              <a:rPr lang="en-GB" dirty="0"/>
              <a:t> guidelines: </a:t>
            </a:r>
            <a:r>
              <a:rPr lang="en-GB" sz="1800" dirty="0">
                <a:hlinkClick r:id="rId3"/>
              </a:rPr>
              <a:t>https://comcom.govt.nz/business/avoiding-anti-competitive-behaviour/misuse-of-market-power/_nocache</a:t>
            </a:r>
            <a:r>
              <a:rPr lang="en-GB" sz="1800" dirty="0"/>
              <a:t> </a:t>
            </a:r>
          </a:p>
          <a:p>
            <a:pPr>
              <a:lnSpc>
                <a:spcPct val="140000"/>
              </a:lnSpc>
              <a:spcBef>
                <a:spcPts val="0"/>
              </a:spcBef>
              <a:spcAft>
                <a:spcPts val="1800"/>
              </a:spcAft>
            </a:pPr>
            <a:r>
              <a:rPr lang="en-GB" dirty="0"/>
              <a:t>ComCom has separate IP guidelines: </a:t>
            </a:r>
            <a:r>
              <a:rPr lang="en-GB" sz="1800" dirty="0">
                <a:hlinkClick r:id="rId4"/>
              </a:rPr>
              <a:t>https://comcom.govt.nz/__data/assets/pdf_file/0017/312308/Intellectual-property-guidelines.pdf</a:t>
            </a:r>
            <a:r>
              <a:rPr lang="en-GB" sz="1800" dirty="0"/>
              <a:t> </a:t>
            </a:r>
          </a:p>
        </p:txBody>
      </p:sp>
      <p:pic>
        <p:nvPicPr>
          <p:cNvPr id="5" name="Picture 4">
            <a:extLst>
              <a:ext uri="{FF2B5EF4-FFF2-40B4-BE49-F238E27FC236}">
                <a16:creationId xmlns:a16="http://schemas.microsoft.com/office/drawing/2014/main" id="{9BE4DA96-EFF1-4260-BADA-07E0830636F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716526" y="6105525"/>
            <a:ext cx="2447925" cy="752475"/>
          </a:xfrm>
          <a:prstGeom prst="rect">
            <a:avLst/>
          </a:prstGeom>
        </p:spPr>
      </p:pic>
      <p:pic>
        <p:nvPicPr>
          <p:cNvPr id="10" name="Picture 9">
            <a:extLst>
              <a:ext uri="{FF2B5EF4-FFF2-40B4-BE49-F238E27FC236}">
                <a16:creationId xmlns:a16="http://schemas.microsoft.com/office/drawing/2014/main" id="{72A92E70-4F46-8EA3-D3F4-55EFB08F64E7}"/>
              </a:ext>
            </a:extLst>
          </p:cNvPr>
          <p:cNvPicPr>
            <a:picLocks noChangeAspect="1"/>
          </p:cNvPicPr>
          <p:nvPr/>
        </p:nvPicPr>
        <p:blipFill>
          <a:blip r:embed="rId6"/>
          <a:stretch>
            <a:fillRect/>
          </a:stretch>
        </p:blipFill>
        <p:spPr>
          <a:xfrm>
            <a:off x="7564043" y="1832162"/>
            <a:ext cx="4304966" cy="3193676"/>
          </a:xfrm>
          <a:prstGeom prst="rect">
            <a:avLst/>
          </a:prstGeom>
        </p:spPr>
      </p:pic>
    </p:spTree>
    <p:extLst>
      <p:ext uri="{BB962C8B-B14F-4D97-AF65-F5344CB8AC3E}">
        <p14:creationId xmlns:p14="http://schemas.microsoft.com/office/powerpoint/2010/main" val="35628860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65A06B33CE9EE49851157948A32AD55" ma:contentTypeVersion="12" ma:contentTypeDescription="Create a new document." ma:contentTypeScope="" ma:versionID="2afceac2f69da85833589ebb76103eb4">
  <xsd:schema xmlns:xsd="http://www.w3.org/2001/XMLSchema" xmlns:xs="http://www.w3.org/2001/XMLSchema" xmlns:p="http://schemas.microsoft.com/office/2006/metadata/properties" xmlns:ns2="2b590599-f688-4275-af6b-2ec6e4e8e415" xmlns:ns3="902188b2-3b79-4c14-b2b8-1c6aa52c0cd1" targetNamespace="http://schemas.microsoft.com/office/2006/metadata/properties" ma:root="true" ma:fieldsID="03eb3375d82c0bf88379ed99a3e6e94e" ns2:_="" ns3:_="">
    <xsd:import namespace="2b590599-f688-4275-af6b-2ec6e4e8e415"/>
    <xsd:import namespace="902188b2-3b79-4c14-b2b8-1c6aa52c0cd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590599-f688-4275-af6b-2ec6e4e8e41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02188b2-3b79-4c14-b2b8-1c6aa52c0cd1"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6DDBD4-0AD1-4183-AE72-7F0F460AA7B6}">
  <ds:schemaRefs>
    <ds:schemaRef ds:uri="http://schemas.microsoft.com/office/infopath/2007/PartnerControls"/>
    <ds:schemaRef ds:uri="http://purl.org/dc/terms/"/>
    <ds:schemaRef ds:uri="2b590599-f688-4275-af6b-2ec6e4e8e415"/>
    <ds:schemaRef ds:uri="902188b2-3b79-4c14-b2b8-1c6aa52c0cd1"/>
    <ds:schemaRef ds:uri="http://purl.org/dc/dcmitype/"/>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DA4FC65-5C07-42DD-9A9D-FBCA37D9CD7F}">
  <ds:schemaRefs>
    <ds:schemaRef ds:uri="http://schemas.microsoft.com/sharepoint/v3/contenttype/forms"/>
  </ds:schemaRefs>
</ds:datastoreItem>
</file>

<file path=customXml/itemProps3.xml><?xml version="1.0" encoding="utf-8"?>
<ds:datastoreItem xmlns:ds="http://schemas.openxmlformats.org/officeDocument/2006/customXml" ds:itemID="{8629F5FD-8704-40E6-B9BF-D34AEECCB0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590599-f688-4275-af6b-2ec6e4e8e415"/>
    <ds:schemaRef ds:uri="902188b2-3b79-4c14-b2b8-1c6aa52c0c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3989</TotalTime>
  <Words>2551</Words>
  <Application>Microsoft Office PowerPoint</Application>
  <PresentationFormat>Widescreen</PresentationFormat>
  <Paragraphs>159</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ColaborateLight</vt:lpstr>
      <vt:lpstr>Arial</vt:lpstr>
      <vt:lpstr>Calibri</vt:lpstr>
      <vt:lpstr>Calibri Light</vt:lpstr>
      <vt:lpstr>Symbol</vt:lpstr>
      <vt:lpstr>Wingdings</vt:lpstr>
      <vt:lpstr>Office Theme</vt:lpstr>
      <vt:lpstr>Misuse of Market Power &amp; RPM   + bonus material (maybe, if time)  Monday 17 April 2023, 11.30 am – 12.30 pm   </vt:lpstr>
      <vt:lpstr> Agenda – what we will cover </vt:lpstr>
      <vt:lpstr> New Misuse of Market Power prohibition – Commerce Act section 36 </vt:lpstr>
      <vt:lpstr>PowerPoint Presentation</vt:lpstr>
      <vt:lpstr> Predictions for the new test – Key consequences </vt:lpstr>
      <vt:lpstr> Who does the prohibition apply to? – Who it captures and when it “bites” </vt:lpstr>
      <vt:lpstr> Distinguishing between vigorous competitive conduct and anti-competitive exclusion </vt:lpstr>
      <vt:lpstr> Danger areas – Types of conduct that may SLC </vt:lpstr>
      <vt:lpstr> Misuse of Market Power Guidelines – How a reinvigorated ComCom will apply this new law </vt:lpstr>
      <vt:lpstr> RPM risks: Comments in grocery market study report p410: We intend to further investigate refusals to supply due to low retail pricing  </vt:lpstr>
      <vt:lpstr> RPM – Minimum resale price maintenance </vt:lpstr>
      <vt:lpstr> RPM fact sheet – ComCom guidance </vt:lpstr>
      <vt:lpstr> Bonus: Cartel conduct – Hub and spoke cartels and other cartel risks </vt:lpstr>
      <vt:lpstr> Bonus: Fair Trading Act rights – Fair Trading Act rights 1/2 </vt:lpstr>
      <vt:lpstr> Bonus: Unfair contract terms (UCT) – Fair Trading Act rights 2/2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Commerce Act 1986  – Merger control  22 October 2019 </dc:title>
  <dc:creator>Andrew Matthews</dc:creator>
  <cp:lastModifiedBy>Andrew Matthews</cp:lastModifiedBy>
  <cp:revision>207</cp:revision>
  <cp:lastPrinted>2021-03-11T05:00:26Z</cp:lastPrinted>
  <dcterms:created xsi:type="dcterms:W3CDTF">2019-10-22T01:50:38Z</dcterms:created>
  <dcterms:modified xsi:type="dcterms:W3CDTF">2025-06-06T02:25:43Z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0x010100D65A06B33CE9EE49851157948A32AD55</vt:lpwstr>
  </property>
</Properties>
</file>